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95" r:id="rId3"/>
    <p:sldId id="256" r:id="rId4"/>
    <p:sldId id="296" r:id="rId5"/>
    <p:sldId id="275" r:id="rId6"/>
    <p:sldId id="286" r:id="rId7"/>
    <p:sldId id="287" r:id="rId8"/>
    <p:sldId id="292" r:id="rId9"/>
    <p:sldId id="289" r:id="rId10"/>
    <p:sldId id="290" r:id="rId11"/>
    <p:sldId id="298" r:id="rId12"/>
    <p:sldId id="291" r:id="rId13"/>
    <p:sldId id="299" r:id="rId14"/>
    <p:sldId id="293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8EA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D688-63B3-4013-AC99-FB0DBFF47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6C291-0979-4145-8520-7DAE942A2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9AFB0-9F7F-47BB-94EE-CEBFC981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42DBA-32AA-47FF-A300-1FF511653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D98E0-25EA-4D21-B27E-E7E99A80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7897-0AE1-43FB-AB8E-9032607A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8EA81-FDD3-4CA5-B724-F6156081A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31494-71C8-48C5-8804-AAF964B3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55548-B0E9-4308-85F7-F08FF4EA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B4EEB-587A-4745-A319-5E2111BF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1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1D2F5B-3AD0-4979-81EC-EB6AD2CEF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B1E65-7049-46C6-9254-98FB18AF9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1359A-1341-47F5-8CCA-82C35ABF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263C3-23EA-420B-81E2-C0E24808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35BBB-24BD-4105-B2CA-450D7C1C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BFD1-01CE-4DDD-829E-E48EAF53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99C18-184D-482F-A727-3CA2406D6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B4131-27AB-4F2F-9F12-F9A61E29B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ED76D-015D-4842-9656-198E8586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66E9C-A63E-418B-B445-C3652923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8580-2C5D-4D17-B972-2085E9DC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54B0A-2465-4698-85F6-5C4D7A0D6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FC217-744E-4B10-8D8C-2D154779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1C0D6-5995-4D49-9B98-49620FC6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BE7FE-A610-40FA-B7E2-04262C52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29B0-542C-4690-9C90-7DBD480B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311F4-F1B6-4EF2-86F4-C86EE227E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A8424-E585-4216-A47F-98EA3AD97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BB815-5CAC-4D6A-B2EF-2D7516C2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12EFB-5A0E-47A2-9563-E1E031EA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58B59-B41A-4955-B6F3-D3603E4B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2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11C2-E8B7-419D-9560-1845B55E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83FD1-7938-4038-9C06-F84AE2659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DF210-9160-4DEA-894F-788F96F8B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4B803E-185D-4B68-B1D9-28C33B8DD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D7CC4-5694-4E5B-BF2E-9C29162E4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B4F84B-A0D2-475A-9ECF-5E9E463F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4E752-9EA1-437D-A618-FD56CED8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ACCA9-0EBB-4CAA-BB03-A5BF1138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0E53-22B4-4341-BEDD-606315CD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2FF98-70B8-4717-A683-2113C638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0078E-2430-41A7-BFF6-3F7B85BB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7F8C6-32A3-4077-8E6D-9B8A033B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0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92156-77D3-42F6-9BB8-84C6F702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1E480-CB98-4148-92E9-0390EB58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879E9-8FA5-4D5E-A6BD-581B22C0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3629-FEA5-454A-8DD4-D7E0E9A8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B066-7F67-40C3-80A8-FF9D55E8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A1EF3-BB31-4B51-ADCE-7D718CD90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2AF32-3B10-418C-8031-6257A694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C634F-D68B-4B84-9E03-08EA0028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D9309-925B-4005-B1DD-12B4E116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6CA6-16C9-44AE-97FD-8F481059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68743-0913-46D9-A32C-0EC01B3F1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84F30-35BB-4C3F-9724-FD561F631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C27C5-AD9D-4362-BAA6-77D3E3BF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627D2-3359-44CB-B94E-D93F35FA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84142-20E2-45D3-B26D-2B98DD7B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9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BEC7A-0E81-404A-B6EA-BC1788D9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3E885-4726-4590-8FC6-5492727F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B81B-1A0D-40C0-A3D5-1B4A975CB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1B52C-A110-42C5-A992-9C5504555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EC9BD-CAFA-4957-B7E7-1F4C8265E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DCCE-6815-46DE-BCB8-1136F4D9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63125"/>
            <a:ext cx="11155680" cy="1325563"/>
          </a:xfrm>
        </p:spPr>
        <p:txBody>
          <a:bodyPr>
            <a:no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inherit"/>
              </a:rPr>
              <a:t>Physical Control over Manufacturing Automation Systems in Digital Factories </a:t>
            </a:r>
            <a:r>
              <a:rPr lang="en-US" sz="36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:</a:t>
            </a:r>
            <a:r>
              <a:rPr lang="en-US" sz="3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pl-PL" sz="36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hu</a:t>
            </a:r>
            <a:r>
              <a:rPr lang="en-US" sz="36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 ADMA</a:t>
            </a:r>
            <a:r>
              <a:rPr lang="pl-PL" sz="36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 455 sp/22</a:t>
            </a:r>
            <a:r>
              <a:rPr lang="en-US" sz="36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 </a:t>
            </a:r>
            <a:r>
              <a:rPr lang="en-US" sz="3600" i="0" dirty="0">
                <a:solidFill>
                  <a:srgbClr val="000000"/>
                </a:solidFill>
                <a:effectLst/>
                <a:latin typeface="inherit"/>
              </a:rPr>
              <a:t>( </a:t>
            </a:r>
            <a:r>
              <a:rPr lang="en-US" sz="36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Glenn Williams</a:t>
            </a:r>
            <a:r>
              <a:rPr lang="en-US" sz="36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06456C-D25F-4E83-AD7E-0A0225587E9D}"/>
              </a:ext>
            </a:extLst>
          </p:cNvPr>
          <p:cNvGrpSpPr/>
          <p:nvPr/>
        </p:nvGrpSpPr>
        <p:grpSpPr>
          <a:xfrm>
            <a:off x="3058592" y="1808987"/>
            <a:ext cx="6074817" cy="2476500"/>
            <a:chOff x="4926558" y="1808987"/>
            <a:chExt cx="6074817" cy="2476500"/>
          </a:xfrm>
        </p:grpSpPr>
        <p:pic>
          <p:nvPicPr>
            <p:cNvPr id="7" name="Picture 6" descr="A person wearing glasses and smiling at the camera&#10;&#10;Description automatically generated">
              <a:extLst>
                <a:ext uri="{FF2B5EF4-FFF2-40B4-BE49-F238E27FC236}">
                  <a16:creationId xmlns:a16="http://schemas.microsoft.com/office/drawing/2014/main" id="{BF85DC94-B0F2-4AF6-AC66-E255A96E0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875" y="1808987"/>
              <a:ext cx="2476500" cy="24765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9" name="Picture 8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id="{756CA521-D5B3-4780-AAD0-78DAC887F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558" y="1861313"/>
              <a:ext cx="2424174" cy="24241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70000"/>
                </a:prstClr>
              </a:outerShdw>
            </a:effectLst>
          </p:spPr>
        </p:pic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F79EC62C-97AF-43BD-ACCD-3DB85B6B2058}"/>
              </a:ext>
            </a:extLst>
          </p:cNvPr>
          <p:cNvSpPr txBox="1">
            <a:spLocks/>
          </p:cNvSpPr>
          <p:nvPr/>
        </p:nvSpPr>
        <p:spPr>
          <a:xfrm>
            <a:off x="1524000" y="483911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323130"/>
                </a:solidFill>
                <a:latin typeface="Segoe UI" panose="020B0502040204020203" pitchFamily="34" charset="0"/>
              </a:rPr>
              <a:t>Josh Krug, Glenn Williams</a:t>
            </a:r>
          </a:p>
          <a:p>
            <a:pPr marL="0" indent="0" algn="ctr">
              <a:buNone/>
            </a:pPr>
            <a:r>
              <a:rPr lang="en-US" dirty="0"/>
              <a:t>Wednesday, 06/08/22 : 09.00 am – 09.30 am</a:t>
            </a:r>
          </a:p>
          <a:p>
            <a:pPr marL="0" indent="0" algn="ctr">
              <a:buNone/>
            </a:pPr>
            <a:r>
              <a:rPr lang="en-US" dirty="0"/>
              <a:t>Harrisburg, PA, USA</a:t>
            </a:r>
          </a:p>
        </p:txBody>
      </p:sp>
    </p:spTree>
    <p:extLst>
      <p:ext uri="{BB962C8B-B14F-4D97-AF65-F5344CB8AC3E}">
        <p14:creationId xmlns:p14="http://schemas.microsoft.com/office/powerpoint/2010/main" val="1773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5 of 6 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factory </a:t>
            </a:r>
            <a:r>
              <a:rPr lang="en-US" sz="1800" dirty="0">
                <a:solidFill>
                  <a:srgbClr val="000000"/>
                </a:solidFill>
                <a:latin typeface="inherit"/>
              </a:rPr>
              <a:t>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/O </a:t>
            </a:r>
            <a:r>
              <a:rPr lang="en-US" sz="1800" b="0" i="0" dirty="0">
                <a:solidFill>
                  <a:srgbClr val="A9D18E"/>
                </a:solidFill>
                <a:effectLst/>
                <a:latin typeface="inherit"/>
              </a:rPr>
              <a:t>( software and purpose )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1F11A5-754D-944F-A950-D8B1549C5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Josh Krug and 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17E432-BFEA-68C8-1587-10AA07DF724B}"/>
              </a:ext>
            </a:extLst>
          </p:cNvPr>
          <p:cNvGrpSpPr/>
          <p:nvPr/>
        </p:nvGrpSpPr>
        <p:grpSpPr>
          <a:xfrm>
            <a:off x="1108467" y="2378075"/>
            <a:ext cx="9975066" cy="4114800"/>
            <a:chOff x="1146926" y="2378075"/>
            <a:chExt cx="9975066" cy="4114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AE8B25-A83F-B720-0AD9-9448514D0507}"/>
                </a:ext>
              </a:extLst>
            </p:cNvPr>
            <p:cNvSpPr/>
            <p:nvPr/>
          </p:nvSpPr>
          <p:spPr>
            <a:xfrm>
              <a:off x="1146926" y="2378075"/>
              <a:ext cx="7315200" cy="41148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3F813F-27D3-A964-29C2-D4C6BDD16F10}"/>
                </a:ext>
              </a:extLst>
            </p:cNvPr>
            <p:cNvSpPr/>
            <p:nvPr/>
          </p:nvSpPr>
          <p:spPr>
            <a:xfrm>
              <a:off x="8808560" y="2378075"/>
              <a:ext cx="2313432" cy="41148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57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6 of 6 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inherit"/>
              </a:rPr>
              <a:t>plcnext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engineer </a:t>
            </a:r>
            <a:r>
              <a:rPr lang="en-US" sz="1800" b="0" i="0" dirty="0">
                <a:solidFill>
                  <a:srgbClr val="A9D18E"/>
                </a:solidFill>
                <a:effectLst/>
                <a:latin typeface="inherit"/>
              </a:rPr>
              <a:t>(software and purpose )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E6A9D2-D903-8BD8-FC24-746F9F6A491E}"/>
              </a:ext>
            </a:extLst>
          </p:cNvPr>
          <p:cNvSpPr/>
          <p:nvPr/>
        </p:nvSpPr>
        <p:spPr>
          <a:xfrm>
            <a:off x="2438400" y="2472320"/>
            <a:ext cx="7315200" cy="411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232047-0D96-E1FA-ADEC-CC3C5B1F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Josh Krug and 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960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7 of 8 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Physical Control over Manufacturing Automation Systems in Digital Factories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4A0D99-2E4B-A228-3AAF-CFD89F4C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Josh Krug and 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41E9F9-8CD5-DCB0-AAF5-AC131D15776D}"/>
              </a:ext>
            </a:extLst>
          </p:cNvPr>
          <p:cNvGrpSpPr/>
          <p:nvPr/>
        </p:nvGrpSpPr>
        <p:grpSpPr>
          <a:xfrm>
            <a:off x="1780663" y="2286000"/>
            <a:ext cx="8630674" cy="4572000"/>
            <a:chOff x="1624707" y="2286000"/>
            <a:chExt cx="8630674" cy="4572000"/>
          </a:xfrm>
        </p:grpSpPr>
        <p:pic>
          <p:nvPicPr>
            <p:cNvPr id="27" name="Picture 26" descr="A picture containing text, indoor&#10;&#10;Description automatically generated">
              <a:extLst>
                <a:ext uri="{FF2B5EF4-FFF2-40B4-BE49-F238E27FC236}">
                  <a16:creationId xmlns:a16="http://schemas.microsoft.com/office/drawing/2014/main" id="{B1F6398B-84FE-E2F9-FCA5-BA8358FF7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681" y="2286000"/>
              <a:ext cx="4076700" cy="457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070761F0-5082-CB12-C764-D8EE4636C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707" y="2286000"/>
              <a:ext cx="4076700" cy="457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866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8 of 8 –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digital factory [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inherit"/>
              </a:rPr>
              <a:t>classProject_SortThenWarehouse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] and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inherit"/>
              </a:rPr>
              <a:t>plcNext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controller [ AXC-F-2152 ]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AB0060-A01A-D200-AC1D-071CE0E16064}"/>
              </a:ext>
            </a:extLst>
          </p:cNvPr>
          <p:cNvSpPr/>
          <p:nvPr/>
        </p:nvSpPr>
        <p:spPr>
          <a:xfrm>
            <a:off x="2438400" y="2472320"/>
            <a:ext cx="7315200" cy="411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8631C4-46BD-D984-F130-91E40171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Josh Krug and 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34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thank you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from all of us - HU, </a:t>
            </a:r>
            <a:r>
              <a:rPr lang="en-US" sz="4000" i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PxC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 and </a:t>
            </a:r>
            <a:r>
              <a:rPr lang="en-US" sz="4000" i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EduNet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924674" cy="1325563"/>
          </a:xfrm>
        </p:spPr>
        <p:txBody>
          <a:bodyPr>
            <a:no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FYI everyone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on the horizon: “ HU Case Study [ Number 1 ] “</a:t>
            </a:r>
          </a:p>
          <a:p>
            <a:pPr marL="0" indent="0" fontAlgn="base">
              <a:buNone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Calibri" panose="020F0502020204030204" pitchFamily="34" charset="0"/>
              </a:rPr>
              <a:t>Student interns are working on case study [ number 1 ]: digital factory [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Calibri" panose="020F0502020204030204" pitchFamily="34" charset="0"/>
              </a:rPr>
              <a:t>classProject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Calibri" panose="020F0502020204030204" pitchFamily="34" charset="0"/>
              </a:rPr>
              <a:t>SortThenWarehouse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Calibri" panose="020F0502020204030204" pitchFamily="34" charset="0"/>
              </a:rPr>
              <a:t> ] and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Calibri" panose="020F0502020204030204" pitchFamily="34" charset="0"/>
              </a:rPr>
              <a:t>plcNext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Calibri" panose="020F0502020204030204" pitchFamily="34" charset="0"/>
              </a:rPr>
              <a:t> controller [ AXC-F-2152 ]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A993C-BA49-4B47-A262-A2A40AE32999}"/>
              </a:ext>
            </a:extLst>
          </p:cNvPr>
          <p:cNvSpPr txBox="1"/>
          <p:nvPr/>
        </p:nvSpPr>
        <p:spPr>
          <a:xfrm>
            <a:off x="4431971" y="6215923"/>
            <a:ext cx="3328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www.harrisburgu.edu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F3FFBA-5527-8CD5-3C75-02D14C451535}"/>
              </a:ext>
            </a:extLst>
          </p:cNvPr>
          <p:cNvGrpSpPr/>
          <p:nvPr/>
        </p:nvGrpSpPr>
        <p:grpSpPr>
          <a:xfrm>
            <a:off x="764447" y="2488406"/>
            <a:ext cx="10663107" cy="4114800"/>
            <a:chOff x="905311" y="2488406"/>
            <a:chExt cx="10663107" cy="41148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141B2D-11BF-29CF-5358-7DF94FBFB9D1}"/>
                </a:ext>
              </a:extLst>
            </p:cNvPr>
            <p:cNvSpPr/>
            <p:nvPr/>
          </p:nvSpPr>
          <p:spPr>
            <a:xfrm>
              <a:off x="8623665" y="3546302"/>
              <a:ext cx="2944753" cy="199900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68A7E8-8D21-4CE3-4A4A-2F3ABD4F61C1}"/>
                </a:ext>
              </a:extLst>
            </p:cNvPr>
            <p:cNvSpPr/>
            <p:nvPr/>
          </p:nvSpPr>
          <p:spPr>
            <a:xfrm>
              <a:off x="905311" y="2488406"/>
              <a:ext cx="7315200" cy="41148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5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D83888-BD2B-450E-B841-E62C3DBB0A20}"/>
              </a:ext>
            </a:extLst>
          </p:cNvPr>
          <p:cNvSpPr txBox="1">
            <a:spLocks/>
          </p:cNvSpPr>
          <p:nvPr/>
        </p:nvSpPr>
        <p:spPr>
          <a:xfrm>
            <a:off x="841248" y="1828800"/>
            <a:ext cx="10515600" cy="4715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1800" b="1" dirty="0">
                <a:solidFill>
                  <a:srgbClr val="000000"/>
                </a:solidFill>
                <a:latin typeface="inherit"/>
              </a:rPr>
              <a:t>Harrisburg University, Undergraduate ADMA 455-01-2022/Spring - Manufacturing Automation Systems </a:t>
            </a:r>
            <a:br>
              <a:rPr lang="en-US" sz="1800" dirty="0">
                <a:solidFill>
                  <a:srgbClr val="201F1E"/>
                </a:solidFill>
                <a:latin typeface="Segoe UI" panose="020B0502040204020203" pitchFamily="34" charset="0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---------------------------------------------------------------------------------------------------------------------------------------------------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2D070F-1716-DBCC-EEB4-B0D1BA31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63125"/>
            <a:ext cx="11155680" cy="1325563"/>
          </a:xfrm>
        </p:spPr>
        <p:txBody>
          <a:bodyPr>
            <a:no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inherit"/>
              </a:rPr>
              <a:t>Physical Control over Manufacturing Automation Systems in Digital Factories </a:t>
            </a:r>
            <a:r>
              <a:rPr lang="en-US" sz="36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:</a:t>
            </a:r>
            <a:r>
              <a:rPr lang="en-US" sz="36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pl-PL" sz="36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hu ADMA 455 sp/22</a:t>
            </a:r>
            <a:r>
              <a:rPr lang="en-US" sz="36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 </a:t>
            </a:r>
            <a:r>
              <a:rPr lang="en-US" sz="3600" i="0" dirty="0">
                <a:solidFill>
                  <a:srgbClr val="000000"/>
                </a:solidFill>
                <a:effectLst/>
                <a:latin typeface="inherit"/>
              </a:rPr>
              <a:t>( </a:t>
            </a:r>
            <a:r>
              <a:rPr lang="en-US" sz="36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Glenn Williams</a:t>
            </a:r>
            <a:r>
              <a:rPr lang="en-US" sz="36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9419A5-3815-DCF6-C7C6-A8BC9F6FFB63}"/>
              </a:ext>
            </a:extLst>
          </p:cNvPr>
          <p:cNvGrpSpPr/>
          <p:nvPr/>
        </p:nvGrpSpPr>
        <p:grpSpPr>
          <a:xfrm>
            <a:off x="924230" y="2472320"/>
            <a:ext cx="10205892" cy="4114800"/>
            <a:chOff x="924230" y="2472320"/>
            <a:chExt cx="10205892" cy="4114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D7A09A-849B-1812-5FE5-10CAC7FAA023}"/>
                </a:ext>
              </a:extLst>
            </p:cNvPr>
            <p:cNvSpPr/>
            <p:nvPr/>
          </p:nvSpPr>
          <p:spPr>
            <a:xfrm>
              <a:off x="924230" y="2472320"/>
              <a:ext cx="7315200" cy="41148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view of a city from a window&#10;&#10;Description automatically generated with low confidence">
              <a:extLst>
                <a:ext uri="{FF2B5EF4-FFF2-40B4-BE49-F238E27FC236}">
                  <a16:creationId xmlns:a16="http://schemas.microsoft.com/office/drawing/2014/main" id="{8816FB77-8AF7-1148-2924-DF90E9897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1722" y="2472320"/>
              <a:ext cx="2438400" cy="4114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7414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0A4F2F-7D09-482B-8F5C-804D42B984E9}"/>
              </a:ext>
            </a:extLst>
          </p:cNvPr>
          <p:cNvSpPr txBox="1">
            <a:spLocks/>
          </p:cNvSpPr>
          <p:nvPr/>
        </p:nvSpPr>
        <p:spPr>
          <a:xfrm>
            <a:off x="838200" y="363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0000"/>
                </a:solidFill>
                <a:latin typeface="inherit"/>
              </a:rPr>
              <a:t>w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inherit"/>
              </a:rPr>
              <a:t>elcome and </a:t>
            </a:r>
            <a:r>
              <a:rPr lang="en-US" sz="4400" b="1" dirty="0">
                <a:solidFill>
                  <a:srgbClr val="000000"/>
                </a:solidFill>
                <a:latin typeface="inherit"/>
              </a:rPr>
              <a:t>introductions</a:t>
            </a:r>
            <a:r>
              <a:rPr lang="en-US" sz="4000" dirty="0">
                <a:solidFill>
                  <a:srgbClr val="000000"/>
                </a:solidFill>
                <a:latin typeface="inherit"/>
              </a:rPr>
              <a:t> (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Glenn Williams</a:t>
            </a:r>
            <a:r>
              <a:rPr lang="en-US" sz="4000" dirty="0">
                <a:solidFill>
                  <a:srgbClr val="000000"/>
                </a:solidFill>
                <a:latin typeface="inherit"/>
              </a:rPr>
              <a:t> )</a:t>
            </a:r>
            <a:endParaRPr lang="en-US" sz="4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1DF1DE-7DBE-5B02-FFD9-E67E496BA7AD}"/>
              </a:ext>
            </a:extLst>
          </p:cNvPr>
          <p:cNvGrpSpPr/>
          <p:nvPr/>
        </p:nvGrpSpPr>
        <p:grpSpPr>
          <a:xfrm>
            <a:off x="3036507" y="1808987"/>
            <a:ext cx="6118986" cy="4796058"/>
            <a:chOff x="4883912" y="1808987"/>
            <a:chExt cx="6118986" cy="4796058"/>
          </a:xfrm>
        </p:grpSpPr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CFD96C4F-A388-457C-9ADB-F3E1D61A0C10}"/>
                </a:ext>
              </a:extLst>
            </p:cNvPr>
            <p:cNvSpPr txBox="1">
              <a:spLocks/>
            </p:cNvSpPr>
            <p:nvPr/>
          </p:nvSpPr>
          <p:spPr>
            <a:xfrm>
              <a:off x="4883912" y="4410485"/>
              <a:ext cx="2478024" cy="21945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323130"/>
                  </a:solidFill>
                  <a:latin typeface="inherit"/>
                </a:rPr>
                <a:t>Joshua R. Krug</a:t>
              </a:r>
            </a:p>
            <a:p>
              <a:pPr marL="0" indent="0" algn="ctr">
                <a:buNone/>
              </a:pPr>
              <a:r>
                <a:rPr lang="en-US" sz="1400" dirty="0">
                  <a:solidFill>
                    <a:srgbClr val="323130"/>
                  </a:solidFill>
                  <a:latin typeface="inherit"/>
                </a:rPr>
                <a:t>Solutions Engineer </a:t>
              </a:r>
              <a:br>
                <a:rPr lang="en-US" sz="1400" dirty="0">
                  <a:solidFill>
                    <a:srgbClr val="323130"/>
                  </a:solidFill>
                  <a:latin typeface="inherit"/>
                </a:rPr>
              </a:br>
              <a:r>
                <a:rPr lang="en-US" sz="1400" dirty="0">
                  <a:solidFill>
                    <a:srgbClr val="323130"/>
                  </a:solidFill>
                  <a:latin typeface="inherit"/>
                </a:rPr>
                <a:t>Phoenix Contact USA</a:t>
              </a:r>
            </a:p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herit"/>
                </a:rPr>
                <a:t>EDUCATION:</a:t>
              </a:r>
              <a:r>
                <a:rPr lang="en-US" sz="1400" dirty="0">
                  <a:solidFill>
                    <a:srgbClr val="323130"/>
                  </a:solidFill>
                  <a:latin typeface="inherit"/>
                </a:rPr>
                <a:t> </a:t>
              </a:r>
              <a:br>
                <a:rPr lang="en-US" sz="1400" dirty="0">
                  <a:solidFill>
                    <a:srgbClr val="323130"/>
                  </a:solidFill>
                  <a:latin typeface="inherit"/>
                </a:rPr>
              </a:br>
              <a:r>
                <a:rPr lang="en-US" sz="1400" dirty="0">
                  <a:solidFill>
                    <a:srgbClr val="323130"/>
                  </a:solidFill>
                  <a:latin typeface="inherit"/>
                </a:rPr>
                <a:t>B.S. Electro-Mechanical Engineering Technology,</a:t>
              </a:r>
              <a:br>
                <a:rPr lang="en-US" sz="1400" dirty="0">
                  <a:solidFill>
                    <a:srgbClr val="323130"/>
                  </a:solidFill>
                  <a:latin typeface="inherit"/>
                </a:rPr>
              </a:br>
              <a:r>
                <a:rPr lang="en-US" sz="1400" dirty="0">
                  <a:solidFill>
                    <a:srgbClr val="323130"/>
                  </a:solidFill>
                  <a:latin typeface="inherit"/>
                </a:rPr>
                <a:t>Pennsylvania State University</a:t>
              </a:r>
              <a:endParaRPr lang="en-US" sz="1400" dirty="0">
                <a:latin typeface="inherit"/>
              </a:endParaRP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9CB3182A-2359-43B0-9F17-B7571559A5EE}"/>
                </a:ext>
              </a:extLst>
            </p:cNvPr>
            <p:cNvSpPr txBox="1">
              <a:spLocks/>
            </p:cNvSpPr>
            <p:nvPr/>
          </p:nvSpPr>
          <p:spPr>
            <a:xfrm>
              <a:off x="8524874" y="4410485"/>
              <a:ext cx="2478024" cy="21945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323130"/>
                  </a:solidFill>
                  <a:latin typeface="inherit"/>
                </a:rPr>
                <a:t>Glenn P. Williams, P.E.</a:t>
              </a:r>
            </a:p>
            <a:p>
              <a:pPr marL="0" indent="0" algn="ctr">
                <a:buNone/>
              </a:pPr>
              <a:r>
                <a:rPr lang="en-US" sz="1400" dirty="0">
                  <a:solidFill>
                    <a:srgbClr val="323130"/>
                  </a:solidFill>
                  <a:latin typeface="inherit"/>
                </a:rPr>
                <a:t>Lecturer in Advanced Manufacturing, AR &amp; Robotics </a:t>
              </a:r>
            </a:p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nherit"/>
                </a:rPr>
                <a:t>EDUCATION:</a:t>
              </a:r>
              <a:r>
                <a:rPr lang="en-US" sz="1400" dirty="0">
                  <a:solidFill>
                    <a:srgbClr val="323130"/>
                  </a:solidFill>
                  <a:latin typeface="inherit"/>
                </a:rPr>
                <a:t> </a:t>
              </a:r>
              <a:br>
                <a:rPr lang="en-US" sz="1400" dirty="0">
                  <a:solidFill>
                    <a:srgbClr val="323130"/>
                  </a:solidFill>
                  <a:latin typeface="inherit"/>
                </a:rPr>
              </a:br>
              <a:r>
                <a:rPr lang="en-US" sz="1400" dirty="0">
                  <a:solidFill>
                    <a:srgbClr val="323130"/>
                  </a:solidFill>
                  <a:latin typeface="inherit"/>
                </a:rPr>
                <a:t>B.S. Mechanical Engineering, </a:t>
              </a:r>
              <a:br>
                <a:rPr lang="en-US" sz="1400" dirty="0">
                  <a:solidFill>
                    <a:srgbClr val="323130"/>
                  </a:solidFill>
                  <a:latin typeface="inherit"/>
                </a:rPr>
              </a:br>
              <a:r>
                <a:rPr lang="en-US" sz="1400" dirty="0">
                  <a:solidFill>
                    <a:srgbClr val="323130"/>
                  </a:solidFill>
                  <a:latin typeface="inherit"/>
                </a:rPr>
                <a:t>University of Vermont</a:t>
              </a:r>
            </a:p>
            <a:p>
              <a:pPr marL="0" indent="0" algn="ctr">
                <a:buNone/>
              </a:pPr>
              <a:r>
                <a:rPr lang="en-US" sz="1400" dirty="0">
                  <a:solidFill>
                    <a:srgbClr val="323130"/>
                  </a:solidFill>
                  <a:latin typeface="inherit"/>
                </a:rPr>
                <a:t>EIT from Louisiana, </a:t>
              </a:r>
              <a:br>
                <a:rPr lang="en-US" sz="1400" dirty="0">
                  <a:solidFill>
                    <a:srgbClr val="323130"/>
                  </a:solidFill>
                  <a:latin typeface="inherit"/>
                </a:rPr>
              </a:br>
              <a:r>
                <a:rPr lang="en-US" sz="1400" dirty="0">
                  <a:solidFill>
                    <a:srgbClr val="323130"/>
                  </a:solidFill>
                  <a:latin typeface="inherit"/>
                </a:rPr>
                <a:t>PE from Ohio.</a:t>
              </a:r>
              <a:endParaRPr lang="en-US" sz="1400" dirty="0">
                <a:latin typeface="inherit"/>
              </a:endParaRPr>
            </a:p>
          </p:txBody>
        </p:sp>
        <p:pic>
          <p:nvPicPr>
            <p:cNvPr id="10" name="Picture 9" descr="A person wearing glasses and smiling at the camera&#10;&#10;Description automatically generated">
              <a:extLst>
                <a:ext uri="{FF2B5EF4-FFF2-40B4-BE49-F238E27FC236}">
                  <a16:creationId xmlns:a16="http://schemas.microsoft.com/office/drawing/2014/main" id="{7DF85C0C-E3AB-EF4E-36F5-95D88F8C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875" y="1808987"/>
              <a:ext cx="2476500" cy="24765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1" name="Picture 10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id="{28CEC4D2-7409-AA9C-E00C-DCC2D6852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558" y="1861313"/>
              <a:ext cx="2424174" cy="24241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7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5821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284039-9206-48B0-BA80-400EEF812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38174" y="639401"/>
            <a:ext cx="5374005" cy="5577162"/>
          </a:xfrm>
          <a:prstGeom prst="rect">
            <a:avLst/>
          </a:prstGeom>
          <a:solidFill>
            <a:srgbClr val="404040">
              <a:alpha val="92941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5CB0EC-6A10-4656-8995-39D7B7E0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890907"/>
            <a:ext cx="4810125" cy="1156563"/>
          </a:xfrm>
        </p:spPr>
        <p:txBody>
          <a:bodyPr>
            <a:normAutofit/>
          </a:bodyPr>
          <a:lstStyle/>
          <a:p>
            <a:pPr algn="ctr"/>
            <a:r>
              <a:rPr lang="en-US" sz="3700" b="0" i="0" dirty="0">
                <a:solidFill>
                  <a:srgbClr val="FFFFFF"/>
                </a:solidFill>
                <a:effectLst/>
                <a:latin typeface="inherit"/>
              </a:rPr>
              <a:t> </a:t>
            </a:r>
            <a:r>
              <a:rPr lang="en-US" sz="3700" b="1" i="0" dirty="0">
                <a:solidFill>
                  <a:srgbClr val="FFFFFF"/>
                </a:solidFill>
                <a:effectLst/>
                <a:latin typeface="inherit"/>
              </a:rPr>
              <a:t>digital factory</a:t>
            </a:r>
            <a:br>
              <a:rPr lang="en-US" sz="3700" b="1" i="0" dirty="0">
                <a:solidFill>
                  <a:srgbClr val="FFFFFF"/>
                </a:solidFill>
                <a:effectLst/>
                <a:latin typeface="inherit"/>
              </a:rPr>
            </a:br>
            <a:r>
              <a:rPr lang="en-US" sz="3300" b="1" i="0" dirty="0">
                <a:solidFill>
                  <a:srgbClr val="FFFFFF"/>
                </a:solidFill>
                <a:effectLst/>
                <a:latin typeface="inherit"/>
              </a:rPr>
              <a:t> </a:t>
            </a:r>
            <a:r>
              <a:rPr lang="en-US" sz="3300" i="0" dirty="0">
                <a:solidFill>
                  <a:srgbClr val="FFFFFF"/>
                </a:solidFill>
                <a:effectLst/>
                <a:latin typeface="inherit"/>
              </a:rPr>
              <a:t>( </a:t>
            </a:r>
            <a:r>
              <a:rPr lang="en-US" sz="33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a working definition</a:t>
            </a:r>
            <a:r>
              <a:rPr lang="en-US" sz="3300" i="0" dirty="0">
                <a:solidFill>
                  <a:srgbClr val="FFFFFF"/>
                </a:solidFill>
                <a:effectLst/>
                <a:latin typeface="inherit"/>
              </a:rPr>
              <a:t> )</a:t>
            </a: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2CE33E-A4F7-4D57-A70B-0F0855AE6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5" y="2187256"/>
            <a:ext cx="4600575" cy="365156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inherit"/>
              </a:rPr>
              <a:t>3D Part</a:t>
            </a:r>
          </a:p>
          <a:p>
            <a:r>
              <a:rPr lang="en-US" sz="1800" dirty="0">
                <a:solidFill>
                  <a:srgbClr val="FFFFFF"/>
                </a:solidFill>
                <a:latin typeface="inherit"/>
              </a:rPr>
              <a:t>3D Assembly</a:t>
            </a:r>
          </a:p>
          <a:p>
            <a:r>
              <a:rPr lang="en-US" sz="1800" dirty="0">
                <a:solidFill>
                  <a:srgbClr val="FFFFFF"/>
                </a:solidFill>
                <a:latin typeface="inherit"/>
              </a:rPr>
              <a:t>3D Model</a:t>
            </a:r>
          </a:p>
          <a:p>
            <a:endParaRPr lang="en-US" sz="1800" dirty="0">
              <a:solidFill>
                <a:srgbClr val="FFFFFF"/>
              </a:solidFill>
              <a:latin typeface="inherit"/>
            </a:endParaRPr>
          </a:p>
          <a:p>
            <a:r>
              <a:rPr lang="en-US" sz="1800" dirty="0">
                <a:solidFill>
                  <a:srgbClr val="FFFFFF"/>
                </a:solidFill>
                <a:latin typeface="inherit"/>
              </a:rPr>
              <a:t>Animation</a:t>
            </a:r>
          </a:p>
          <a:p>
            <a:r>
              <a:rPr lang="en-US" sz="1800" dirty="0">
                <a:solidFill>
                  <a:srgbClr val="FFFFFF"/>
                </a:solidFill>
                <a:latin typeface="inherit"/>
              </a:rPr>
              <a:t>Simulation</a:t>
            </a:r>
          </a:p>
          <a:p>
            <a:endParaRPr lang="en-US" sz="1800" dirty="0">
              <a:solidFill>
                <a:srgbClr val="FFFFFF"/>
              </a:solidFill>
              <a:latin typeface="inherit"/>
            </a:endParaRPr>
          </a:p>
          <a:p>
            <a:r>
              <a:rPr lang="en-US" sz="1800" dirty="0">
                <a:solidFill>
                  <a:srgbClr val="FFFFFF"/>
                </a:solidFill>
                <a:latin typeface="inherit"/>
              </a:rPr>
              <a:t>Control</a:t>
            </a:r>
          </a:p>
          <a:p>
            <a:r>
              <a:rPr lang="en-US" sz="1800" dirty="0">
                <a:solidFill>
                  <a:srgbClr val="FFFFFF"/>
                </a:solidFill>
                <a:latin typeface="inherit"/>
              </a:rPr>
              <a:t>Direction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C4669B-2CD2-ADC9-51EC-5DB24EEC3FE8}"/>
              </a:ext>
            </a:extLst>
          </p:cNvPr>
          <p:cNvGrpSpPr/>
          <p:nvPr/>
        </p:nvGrpSpPr>
        <p:grpSpPr>
          <a:xfrm>
            <a:off x="2883017" y="597705"/>
            <a:ext cx="8712012" cy="5517966"/>
            <a:chOff x="2883017" y="597705"/>
            <a:chExt cx="8712012" cy="55179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976863-10E7-5DCC-E635-D09F7F99D8DA}"/>
                </a:ext>
              </a:extLst>
            </p:cNvPr>
            <p:cNvSpPr/>
            <p:nvPr/>
          </p:nvSpPr>
          <p:spPr>
            <a:xfrm>
              <a:off x="2883017" y="2000871"/>
              <a:ext cx="7315200" cy="41148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MBD How-To Video Series (Part 2): How to Organize 3D Annotations">
              <a:extLst>
                <a:ext uri="{FF2B5EF4-FFF2-40B4-BE49-F238E27FC236}">
                  <a16:creationId xmlns:a16="http://schemas.microsoft.com/office/drawing/2014/main" id="{D83B9963-936F-1F2D-BDD9-2A7508ABC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88" y="597705"/>
              <a:ext cx="2924175" cy="15621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igital Twins and AI: Transforming Industrial Operations">
              <a:extLst>
                <a:ext uri="{FF2B5EF4-FFF2-40B4-BE49-F238E27FC236}">
                  <a16:creationId xmlns:a16="http://schemas.microsoft.com/office/drawing/2014/main" id="{DA80BF22-3AE4-3667-2A5F-F0C669F29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6288" y="861108"/>
              <a:ext cx="1848741" cy="103529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592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Josh Krug and 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1800" b="1" dirty="0">
                <a:solidFill>
                  <a:srgbClr val="000000"/>
                </a:solidFill>
                <a:latin typeface="inherit"/>
              </a:rPr>
              <a:t>OPENING STATEMENT 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inherit"/>
              </a:rPr>
              <a:t>teaching doesn’t stop, even in a pandemic.</a:t>
            </a:r>
            <a:br>
              <a:rPr lang="en-US" sz="1800" b="0" i="0" dirty="0">
                <a:solidFill>
                  <a:srgbClr val="FF0000"/>
                </a:solidFill>
                <a:effectLst/>
                <a:latin typeface="inherit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1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classroom layout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2 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bill of material selected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3 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classroom notebook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4 –</a:t>
            </a:r>
            <a:r>
              <a:rPr lang="en-US" sz="1800" dirty="0" err="1">
                <a:solidFill>
                  <a:srgbClr val="000000"/>
                </a:solidFill>
                <a:latin typeface="inherit"/>
              </a:rPr>
              <a:t>plc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inherit"/>
              </a:rPr>
              <a:t>next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control panel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5 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factory </a:t>
            </a:r>
            <a:r>
              <a:rPr lang="en-US" sz="1800" dirty="0">
                <a:solidFill>
                  <a:srgbClr val="000000"/>
                </a:solidFill>
                <a:latin typeface="inherit"/>
              </a:rPr>
              <a:t>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/O </a:t>
            </a:r>
            <a:r>
              <a:rPr lang="en-US" sz="1800" b="0" i="0" dirty="0">
                <a:solidFill>
                  <a:srgbClr val="A9D18E"/>
                </a:solidFill>
                <a:effectLst/>
                <a:latin typeface="inherit"/>
              </a:rPr>
              <a:t>(software and purpose )</a:t>
            </a:r>
            <a:endParaRPr lang="en-US" sz="1800" b="0" i="0" dirty="0">
              <a:solidFill>
                <a:srgbClr val="A9D18E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6 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inherit"/>
              </a:rPr>
              <a:t>plcnext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engineer </a:t>
            </a:r>
            <a:r>
              <a:rPr lang="en-US" sz="1800" b="0" i="0" dirty="0">
                <a:solidFill>
                  <a:srgbClr val="A9D18E"/>
                </a:solidFill>
                <a:effectLst/>
                <a:latin typeface="inherit"/>
              </a:rPr>
              <a:t>(software and purpose 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A9D18E"/>
              </a:solidFill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A9D18E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7 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Physical Control over Manufacturing Automation Systems in Digital Factories </a:t>
            </a:r>
            <a:endParaRPr lang="en-US" sz="1800" b="0" i="0" dirty="0">
              <a:solidFill>
                <a:srgbClr val="A9D18E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8 –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digital factory [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inherit"/>
              </a:rPr>
              <a:t>classProject_SortThenWarehouse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] and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inherit"/>
              </a:rPr>
              <a:t>plcNext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controller [ AXC-F-2152 ]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5F6E6E4E-16FA-F3D7-5B3C-6F7F8CE4E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47" y="2367307"/>
            <a:ext cx="2844800" cy="297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39F0DA9-6420-EFE8-4E26-384C8D359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89" y="2367307"/>
            <a:ext cx="2844800" cy="297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4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1 of 6 -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classroom layout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452AC6-2B0C-5C1E-B278-23E3A97436EB}"/>
              </a:ext>
            </a:extLst>
          </p:cNvPr>
          <p:cNvSpPr/>
          <p:nvPr/>
        </p:nvSpPr>
        <p:spPr>
          <a:xfrm>
            <a:off x="2438400" y="2472320"/>
            <a:ext cx="7315200" cy="411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08B779-6ED5-BD91-3058-F2185864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Josh Krug and 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89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2 of 6 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bill of material selected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A4609C-9860-DF92-5778-50936FA0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Josh Krug and 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0E41B6-837A-4C83-958E-A60308C01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204" y="2675730"/>
            <a:ext cx="3593800" cy="2770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5E98E52-7C87-E45B-2733-54A2C3A0E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86712"/>
              </p:ext>
            </p:extLst>
          </p:nvPr>
        </p:nvGraphicFramePr>
        <p:xfrm>
          <a:off x="638073" y="2675730"/>
          <a:ext cx="7048500" cy="278701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2081108075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val="1476584442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3197528289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990695318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3304155507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Part Number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Type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Manufacturer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Comments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4963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2404267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AXC F 2152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Phoenix Contact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Controller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525212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0801377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NS 35/ 7,5 V2A UNPERF 2000MM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Phoenix Contact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DIN Rail, unperforated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836636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2903148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TRIO-PS-2G/1AC/24DC/5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Phoenix Contact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Primary-switched TRIO POWER power supply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836062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1088136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AXL F BP SE6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Phoenix Contact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AxiolineSE, Base Module, 6 positions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516944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1088104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AXL SE AI4 U 0-10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Phoenix Contact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Axioline SE, Analog Input module for 0-10 VDC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61756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1088123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AXL SE AO4 I 4-20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Phoenix Contact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Axioline SE, Analog Output module for 4-20ma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614787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1088129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AXL SE DO16/1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Phoenix Contact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Axioline SE, 16 Digital Outputs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130575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1088134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AXL SE SC-A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Phoenix Contact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Axioline</a:t>
                      </a:r>
                      <a:r>
                        <a:rPr lang="en-US" sz="1100" u="none" strike="noStrike" dirty="0">
                          <a:effectLst/>
                        </a:rPr>
                        <a:t> SE SC-A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172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1088127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AXL SE DI16/1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Phoenix Contact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Axioline SE, 16 Digital Inputs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8555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1078999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PTV 2,5-QUATTRO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Phoenix Contact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Feed-through Terminal Block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64532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1079006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PTV 2,5-QUATTRO BU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Phoenix Contact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Feed-through Modular Terminal Block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282709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3022276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CLIPFIX 35-5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Phoenix Contact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End clamp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245071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1020042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TMC 71D 06A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Phoenix Contact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Thermomagnetic Device Circuit Breaker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951415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1088748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D-PTV 2, 5/4-QUATTRO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Phoenix Contact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End Cover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915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2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667249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3 of 6 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classroom notebook (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inherit"/>
              </a:rPr>
              <a:t>plcnext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control platform /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inherit"/>
              </a:rPr>
              <a:t>plcnext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engineer / factory io)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PLCnext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 Control start guide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PLCnext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 Engineer manual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BOM spreadsheet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PLCnext</a:t>
            </a: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 Technology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Factory I/O online manual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YouTube</a:t>
            </a: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 training clips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inheri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DE316B-A369-A076-DD79-E598BA1A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Josh Krug and 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188EF3-3DD3-0CED-FDE1-CE574197E935}"/>
              </a:ext>
            </a:extLst>
          </p:cNvPr>
          <p:cNvGrpSpPr/>
          <p:nvPr/>
        </p:nvGrpSpPr>
        <p:grpSpPr>
          <a:xfrm>
            <a:off x="961141" y="2472320"/>
            <a:ext cx="10269719" cy="4114800"/>
            <a:chOff x="926185" y="2472320"/>
            <a:chExt cx="10269719" cy="4114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E37F34-1485-D087-D1C4-6DEBAA608304}"/>
                </a:ext>
              </a:extLst>
            </p:cNvPr>
            <p:cNvSpPr/>
            <p:nvPr/>
          </p:nvSpPr>
          <p:spPr>
            <a:xfrm>
              <a:off x="3880704" y="2472320"/>
              <a:ext cx="7315200" cy="41148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6441FDE-2B6C-A24D-F0FC-F20703269E69}"/>
                </a:ext>
              </a:extLst>
            </p:cNvPr>
            <p:cNvSpPr/>
            <p:nvPr/>
          </p:nvSpPr>
          <p:spPr>
            <a:xfrm>
              <a:off x="926185" y="4769964"/>
              <a:ext cx="2743200" cy="154533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28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4 of 6 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inherit"/>
              </a:rPr>
              <a:t>plc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inherit"/>
              </a:rPr>
              <a:t>next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control panel </a:t>
            </a:r>
            <a:r>
              <a:rPr lang="en-US" sz="1800" b="0" i="0" dirty="0">
                <a:solidFill>
                  <a:srgbClr val="A9D18E"/>
                </a:solidFill>
                <a:effectLst/>
                <a:latin typeface="inherit"/>
              </a:rPr>
              <a:t>( hardware and purpose )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A5338C-B08D-C6B4-F2F7-626B385B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Josh Krug and 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05FFE1-9D4E-BD51-CCED-32608FE445EE}"/>
              </a:ext>
            </a:extLst>
          </p:cNvPr>
          <p:cNvGrpSpPr/>
          <p:nvPr/>
        </p:nvGrpSpPr>
        <p:grpSpPr>
          <a:xfrm>
            <a:off x="1063659" y="2472320"/>
            <a:ext cx="10064682" cy="4114800"/>
            <a:chOff x="1063659" y="2472320"/>
            <a:chExt cx="10064682" cy="4114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8A2BDD-B91E-2A32-8FF9-24A6E3072602}"/>
                </a:ext>
              </a:extLst>
            </p:cNvPr>
            <p:cNvSpPr/>
            <p:nvPr/>
          </p:nvSpPr>
          <p:spPr>
            <a:xfrm>
              <a:off x="3813141" y="2472320"/>
              <a:ext cx="7315200" cy="41148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952A444-7427-6551-47A6-1DF9AC666594}"/>
                </a:ext>
              </a:extLst>
            </p:cNvPr>
            <p:cNvSpPr/>
            <p:nvPr/>
          </p:nvSpPr>
          <p:spPr>
            <a:xfrm>
              <a:off x="1063659" y="2472320"/>
              <a:ext cx="2313432" cy="41148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57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706</Words>
  <Application>Microsoft Office PowerPoint</Application>
  <PresentationFormat>Widescreen</PresentationFormat>
  <Paragraphs>131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inherit</vt:lpstr>
      <vt:lpstr>Segoe UI</vt:lpstr>
      <vt:lpstr>Office Theme</vt:lpstr>
      <vt:lpstr>Physical Control over Manufacturing Automation Systems in Digital Factories : hu ADMA 455 sp/22 ( Glenn Williams )</vt:lpstr>
      <vt:lpstr>Physical Control over Manufacturing Automation Systems in Digital Factories : hu ADMA 455 sp/22 ( Glenn Williams )</vt:lpstr>
      <vt:lpstr>PowerPoint Presentation</vt:lpstr>
      <vt:lpstr> digital factory  ( a working definition )</vt:lpstr>
      <vt:lpstr> presentation  ( Josh Krug and Glenn Williams )</vt:lpstr>
      <vt:lpstr> presentation  ( Josh Krug and Glenn Williams )</vt:lpstr>
      <vt:lpstr> presentation  ( Josh Krug and Glenn Williams )</vt:lpstr>
      <vt:lpstr> presentation  ( Josh Krug and Glenn Williams )</vt:lpstr>
      <vt:lpstr> presentation  ( Josh Krug and Glenn Williams )</vt:lpstr>
      <vt:lpstr> presentation  ( Josh Krug and Glenn Williams )</vt:lpstr>
      <vt:lpstr> presentation  ( Josh Krug and Glenn Williams )</vt:lpstr>
      <vt:lpstr> presentation  ( Josh Krug and Glenn Williams )</vt:lpstr>
      <vt:lpstr> presentation  ( Josh Krug and Glenn Williams )</vt:lpstr>
      <vt:lpstr> thank you ( from all of us - HU, PxC and EduNet 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 Aquaponics Monitoring and Control System : HU AqMCS ( Glenn )</dc:title>
  <dc:creator>Glenn Williams</dc:creator>
  <cp:lastModifiedBy>Glenn Williams</cp:lastModifiedBy>
  <cp:revision>247</cp:revision>
  <cp:lastPrinted>2022-05-25T18:59:09Z</cp:lastPrinted>
  <dcterms:created xsi:type="dcterms:W3CDTF">2020-10-08T18:39:06Z</dcterms:created>
  <dcterms:modified xsi:type="dcterms:W3CDTF">2022-06-06T18:38:23Z</dcterms:modified>
</cp:coreProperties>
</file>