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95" r:id="rId3"/>
    <p:sldId id="256" r:id="rId4"/>
    <p:sldId id="296" r:id="rId5"/>
    <p:sldId id="257" r:id="rId6"/>
    <p:sldId id="276" r:id="rId7"/>
    <p:sldId id="277" r:id="rId8"/>
    <p:sldId id="278" r:id="rId9"/>
    <p:sldId id="279" r:id="rId10"/>
    <p:sldId id="280" r:id="rId11"/>
    <p:sldId id="294" r:id="rId12"/>
    <p:sldId id="274" r:id="rId13"/>
    <p:sldId id="282" r:id="rId14"/>
    <p:sldId id="283" r:id="rId15"/>
    <p:sldId id="284" r:id="rId16"/>
    <p:sldId id="297" r:id="rId17"/>
    <p:sldId id="281" r:id="rId18"/>
    <p:sldId id="275" r:id="rId19"/>
    <p:sldId id="286" r:id="rId20"/>
    <p:sldId id="287" r:id="rId21"/>
    <p:sldId id="292" r:id="rId22"/>
    <p:sldId id="289" r:id="rId23"/>
    <p:sldId id="290" r:id="rId24"/>
    <p:sldId id="298" r:id="rId25"/>
    <p:sldId id="291" r:id="rId26"/>
    <p:sldId id="299" r:id="rId27"/>
    <p:sldId id="29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8EA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D688-63B3-4013-AC99-FB0DBFF47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6C291-0979-4145-8520-7DAE942A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AFB0-9F7F-47BB-94EE-CEBFC98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2DBA-32AA-47FF-A300-1FF51165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98E0-25EA-4D21-B27E-E7E99A80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7897-0AE1-43FB-AB8E-9032607A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8EA81-FDD3-4CA5-B724-F6156081A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1494-71C8-48C5-8804-AAF964B3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55548-B0E9-4308-85F7-F08FF4EA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B4EEB-587A-4745-A319-5E2111BF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D2F5B-3AD0-4979-81EC-EB6AD2CEF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B1E65-7049-46C6-9254-98FB18AF9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359A-1341-47F5-8CCA-82C35ABF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63C3-23EA-420B-81E2-C0E24808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35BBB-24BD-4105-B2CA-450D7C1C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BFD1-01CE-4DDD-829E-E48EAF53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9C18-184D-482F-A727-3CA2406D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B4131-27AB-4F2F-9F12-F9A61E29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ED76D-015D-4842-9656-198E8586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66E9C-A63E-418B-B445-C3652923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8580-2C5D-4D17-B972-2085E9DC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4B0A-2465-4698-85F6-5C4D7A0D6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FC217-744E-4B10-8D8C-2D154779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C0D6-5995-4D49-9B98-49620FC6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BE7FE-A610-40FA-B7E2-04262C52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29B0-542C-4690-9C90-7DBD480B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11F4-F1B6-4EF2-86F4-C86EE227E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A8424-E585-4216-A47F-98EA3AD97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BB815-5CAC-4D6A-B2EF-2D7516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12EFB-5A0E-47A2-9563-E1E031EA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58B59-B41A-4955-B6F3-D3603E4B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11C2-E8B7-419D-9560-1845B55E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83FD1-7938-4038-9C06-F84AE2659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DF210-9160-4DEA-894F-788F96F8B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B803E-185D-4B68-B1D9-28C33B8DD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D7CC4-5694-4E5B-BF2E-9C29162E4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4F84B-A0D2-475A-9ECF-5E9E463F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4E752-9EA1-437D-A618-FD56CED8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ACCA9-0EBB-4CAA-BB03-A5BF1138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0E53-22B4-4341-BEDD-606315CD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2FF98-70B8-4717-A683-2113C638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0078E-2430-41A7-BFF6-3F7B85BB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7F8C6-32A3-4077-8E6D-9B8A033B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92156-77D3-42F6-9BB8-84C6F70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1E480-CB98-4148-92E9-0390EB58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879E9-8FA5-4D5E-A6BD-581B22C0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3629-FEA5-454A-8DD4-D7E0E9A8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B066-7F67-40C3-80A8-FF9D55E8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1EF3-BB31-4B51-ADCE-7D718CD90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2AF32-3B10-418C-8031-6257A694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C634F-D68B-4B84-9E03-08EA0028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D9309-925B-4005-B1DD-12B4E11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6CA6-16C9-44AE-97FD-8F481059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68743-0913-46D9-A32C-0EC01B3F1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84F30-35BB-4C3F-9724-FD561F631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C27C5-AD9D-4362-BAA6-77D3E3BF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627D2-3359-44CB-B94E-D93F35FA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4142-20E2-45D3-B26D-2B98DD7B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BEC7A-0E81-404A-B6EA-BC1788D9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E885-4726-4590-8FC6-5492727F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B81B-1A0D-40C0-A3D5-1B4A975CB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7162-CB9A-43A7-AB4D-AB39AFE8F9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B52C-A110-42C5-A992-9C5504555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EC9BD-CAFA-4957-B7E7-1F4C8265E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4532-9BC1-4826-939A-74A87D8D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Icons8_flat_linux.sv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commons.wikimedia.org/wiki/File:Database-mysql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DCCE-6815-46DE-BCB8-1136F4D9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3125"/>
            <a:ext cx="11155680" cy="13255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HU Aquaponics Monitoring and Control System </a:t>
            </a:r>
            <a:br>
              <a:rPr lang="en-US" b="1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HU </a:t>
            </a:r>
            <a:r>
              <a:rPr lang="en-US" sz="400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AqMCS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2022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pic>
        <p:nvPicPr>
          <p:cNvPr id="7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F85DC94-B0F2-4AF6-AC66-E255A96E0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808987"/>
            <a:ext cx="2476500" cy="247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56CA521-D5B3-4780-AAD0-78DAC887F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8" y="1861313"/>
            <a:ext cx="2424174" cy="2424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79EC62C-97AF-43BD-ACCD-3DB85B6B2058}"/>
              </a:ext>
            </a:extLst>
          </p:cNvPr>
          <p:cNvSpPr txBox="1">
            <a:spLocks/>
          </p:cNvSpPr>
          <p:nvPr/>
        </p:nvSpPr>
        <p:spPr>
          <a:xfrm>
            <a:off x="1524000" y="483911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323130"/>
                </a:solidFill>
                <a:latin typeface="Segoe UI" panose="020B0502040204020203" pitchFamily="34" charset="0"/>
              </a:rPr>
              <a:t>Joseph Tetreault, Josh Krug, Glenn Williams</a:t>
            </a:r>
          </a:p>
          <a:p>
            <a:pPr marL="0" indent="0" algn="ctr">
              <a:buNone/>
            </a:pPr>
            <a:r>
              <a:rPr lang="en-US" dirty="0"/>
              <a:t>Wednesday, 06/08/22 : 08.00 am – 08.30 am</a:t>
            </a:r>
          </a:p>
          <a:p>
            <a:pPr marL="0" indent="0" algn="ctr">
              <a:buNone/>
            </a:pPr>
            <a:r>
              <a:rPr lang="en-US" dirty="0"/>
              <a:t>Harrisburg, PA, USA</a:t>
            </a:r>
          </a:p>
        </p:txBody>
      </p:sp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73C9C2FD-EB0E-48F5-9850-D31D62CA9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1861313"/>
            <a:ext cx="2581982" cy="2423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Interdisciplinary Collaboration Opportunities with and within HU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Collaboration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latin typeface="inherit"/>
              </a:rPr>
              <a:t>Combination of Advanced Manufacturing and CEA faculty and scientist</a:t>
            </a:r>
          </a:p>
          <a:p>
            <a:pPr lvl="1"/>
            <a:r>
              <a:rPr lang="en-US" sz="1800" dirty="0">
                <a:latin typeface="inherit"/>
              </a:rPr>
              <a:t>Experts in the automation and agricultural sciences</a:t>
            </a:r>
          </a:p>
          <a:p>
            <a:r>
              <a:rPr lang="en-US" sz="1800" dirty="0">
                <a:latin typeface="inherit"/>
              </a:rPr>
              <a:t>Foundation of lab-scaled research</a:t>
            </a:r>
          </a:p>
          <a:p>
            <a:pPr lvl="1"/>
            <a:r>
              <a:rPr lang="en-US" sz="1800" dirty="0">
                <a:latin typeface="inherit"/>
              </a:rPr>
              <a:t>Completed and on-going research to develop new technologies</a:t>
            </a:r>
          </a:p>
        </p:txBody>
      </p:sp>
      <p:pic>
        <p:nvPicPr>
          <p:cNvPr id="5" name="Picture 4" descr="A picture containing plant, outdoor, tree, fern&#10;&#10;Description automatically generated">
            <a:extLst>
              <a:ext uri="{FF2B5EF4-FFF2-40B4-BE49-F238E27FC236}">
                <a16:creationId xmlns:a16="http://schemas.microsoft.com/office/drawing/2014/main" id="{EBB3333F-A60A-5113-50E5-9C7F868D7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3520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6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6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Interdisciplinary Collaboration Opportunities with and within HU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C</a:t>
            </a:r>
            <a:r>
              <a:rPr lang="en-US" sz="1800" b="1" dirty="0">
                <a:latin typeface="inherit"/>
              </a:rPr>
              <a:t>ommercial-scaled Research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latin typeface="inherit"/>
              </a:rPr>
              <a:t>Expanding to commercial-scaled research for industry impact</a:t>
            </a:r>
          </a:p>
          <a:p>
            <a:pPr lvl="1"/>
            <a:r>
              <a:rPr lang="en-US" sz="1800" dirty="0">
                <a:latin typeface="inherit"/>
              </a:rPr>
              <a:t>Opportunity to beta test developed technologies and research in “real world” scenarios</a:t>
            </a:r>
          </a:p>
          <a:p>
            <a:pPr lvl="1"/>
            <a:r>
              <a:rPr lang="en-US" sz="1800" dirty="0">
                <a:latin typeface="inherit"/>
              </a:rPr>
              <a:t>Ensure success before approaching the open market</a:t>
            </a:r>
          </a:p>
        </p:txBody>
      </p:sp>
      <p:pic>
        <p:nvPicPr>
          <p:cNvPr id="5" name="Picture 4" descr="A close-up of some plants&#10;&#10;Description automatically generated with low confidence">
            <a:extLst>
              <a:ext uri="{FF2B5EF4-FFF2-40B4-BE49-F238E27FC236}">
                <a16:creationId xmlns:a16="http://schemas.microsoft.com/office/drawing/2014/main" id="{9DE197DB-AE6D-4A32-53BC-3F3E42E4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3520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7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2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J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osh Krug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800" b="1" dirty="0">
                <a:solidFill>
                  <a:srgbClr val="000000"/>
                </a:solidFill>
                <a:latin typeface="inherit"/>
              </a:rPr>
              <a:t>OPENING STATEMENT 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inherit"/>
              </a:rPr>
              <a:t>Discussion on technical details about the system monitoring the aquaponics lab. </a:t>
            </a:r>
            <a:endParaRPr lang="en-US" sz="1800" i="0" dirty="0">
              <a:solidFill>
                <a:srgbClr val="FF0000"/>
              </a:solidFill>
              <a:effectLst/>
              <a:latin typeface="inherit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Details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Overview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Details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Hardware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Details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Software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Next Steps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HU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inherit"/>
              </a:rPr>
              <a:t>AqMCS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Comments / Observations / Thoughts 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Reflections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B285977-FD14-48C8-8372-FE9FC58E8BC1}"/>
              </a:ext>
            </a:extLst>
          </p:cNvPr>
          <p:cNvSpPr txBox="1">
            <a:spLocks/>
          </p:cNvSpPr>
          <p:nvPr/>
        </p:nvSpPr>
        <p:spPr>
          <a:xfrm>
            <a:off x="914400" y="6217920"/>
            <a:ext cx="59436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herit"/>
              </a:rPr>
              <a:t>Phoenix Contact | Harrisburg University –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inherit"/>
              </a:rPr>
              <a:t>EduNet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herit"/>
              </a:rPr>
              <a:t> 2022</a:t>
            </a:r>
          </a:p>
        </p:txBody>
      </p:sp>
      <p:pic>
        <p:nvPicPr>
          <p:cNvPr id="11" name="Picture 10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6E0C7FD3-AF90-267F-F7DB-66C624CEC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80" y="2526890"/>
            <a:ext cx="2923821" cy="4057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4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8AC7AA-04D8-DB30-9DFA-79015F6F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2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Josh Krug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6CAAA95-AD40-B8BE-BC3F-77299C34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of 5 -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Details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Overview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Training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In-person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Online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Support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Hardware specification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Programming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Debugging 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Examples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Programming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Visualization (HMI) development </a:t>
            </a: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0F572BBA-40DE-395F-736A-E945AE697328}"/>
              </a:ext>
            </a:extLst>
          </p:cNvPr>
          <p:cNvSpPr txBox="1">
            <a:spLocks/>
          </p:cNvSpPr>
          <p:nvPr/>
        </p:nvSpPr>
        <p:spPr>
          <a:xfrm>
            <a:off x="914400" y="6217920"/>
            <a:ext cx="50292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herit"/>
              </a:rPr>
              <a:t>Overview | Harrisburg University</a:t>
            </a:r>
          </a:p>
        </p:txBody>
      </p:sp>
      <p:pic>
        <p:nvPicPr>
          <p:cNvPr id="18" name="Picture 1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D76F4484-F014-5178-D420-E2D31F05F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85" y="3062812"/>
            <a:ext cx="5922630" cy="2348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3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E1CE09-57F3-B57C-6EBD-F5E84C37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2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Josh Krug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C931B-047D-9EE8-C1F2-CCF9256E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28043"/>
            <a:ext cx="5943600" cy="5032375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of 5 -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Details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Hardware</a:t>
            </a: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Main Components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PLCnext Controller - AXC F 2152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Arduino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AXL F I/O modules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Analog Inputs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Digital Inputs/Outputs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Thermocouple Inputs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Sensors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Ph, Temperature, Dissolved Oxygen and more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Power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5 VDC – Powers Arduino &amp; sensor hardware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24 VDC – Powers control system hardware</a:t>
            </a: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797D69-3F03-4D02-29CF-A3339A747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208" y="1655044"/>
            <a:ext cx="4625067" cy="4905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DB935EF-4941-CB04-8E44-9853D61B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2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Josh Krug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AE6045-7084-438F-8FB5-7CBEB132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27048"/>
            <a:ext cx="5943600" cy="5029200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of 5 -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Details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Software</a:t>
            </a: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</a:t>
            </a:r>
          </a:p>
          <a:p>
            <a:pPr fontAlgn="base"/>
            <a:r>
              <a:rPr lang="en-US" sz="1800" dirty="0" err="1">
                <a:solidFill>
                  <a:srgbClr val="000000"/>
                </a:solidFill>
                <a:latin typeface="inherit"/>
              </a:rPr>
              <a:t>PLCnext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 Engineer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Programming Language Used : IEC611-31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HMI Development 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Arduino IDE 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sensor data collection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Linux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Openness allowed for installation of a Domain Name Server client for remote access to a webpage. 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Database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Using the native </a:t>
            </a:r>
            <a:r>
              <a:rPr lang="en-US" sz="1800" dirty="0" err="1">
                <a:solidFill>
                  <a:srgbClr val="000000"/>
                </a:solidFill>
                <a:latin typeface="inherit"/>
              </a:rPr>
              <a:t>mySQL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 database on the controller allows for simple data collection.</a:t>
            </a:r>
          </a:p>
          <a:p>
            <a:pPr lvl="1" fontAlgn="base"/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The database can offer local access for other services to use the data for analytics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38301B-6E21-DA63-212D-4EEE6674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57" y="3732810"/>
            <a:ext cx="4335067" cy="272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D5EA24-F72A-9B74-F659-EBBB1C97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90298" y="1236177"/>
            <a:ext cx="1838170" cy="2599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7E9E0B-6064-A88E-B27E-0956602BE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88354" y="1389614"/>
            <a:ext cx="2124683" cy="212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9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056BD4-7DBE-3035-10CA-430543BF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14" y="1480379"/>
            <a:ext cx="10515600" cy="362709"/>
          </a:xfrm>
        </p:spPr>
        <p:txBody>
          <a:bodyPr>
            <a:normAutofit/>
          </a:bodyPr>
          <a:lstStyle/>
          <a:p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of 5 -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Technical Next Steps</a:t>
            </a: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666F59-6BB1-C9E0-43D0-1C01B2818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Last Year</a:t>
            </a:r>
          </a:p>
          <a:p>
            <a:pPr fontAlgn="base"/>
            <a:r>
              <a:rPr lang="en-US" sz="1800" b="0" i="0" strike="sngStrike" dirty="0">
                <a:solidFill>
                  <a:srgbClr val="000000"/>
                </a:solidFill>
                <a:effectLst/>
                <a:latin typeface="inherit"/>
              </a:rPr>
              <a:t>Continue testing and setting up new sensors</a:t>
            </a:r>
          </a:p>
          <a:p>
            <a:pPr fontAlgn="base"/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Finalize the visualization (HMI)</a:t>
            </a:r>
          </a:p>
          <a:p>
            <a:pPr fontAlgn="base"/>
            <a:r>
              <a:rPr lang="en-US" sz="1800" strike="sngStrike" dirty="0">
                <a:solidFill>
                  <a:srgbClr val="000000"/>
                </a:solidFill>
                <a:latin typeface="inherit"/>
              </a:rPr>
              <a:t>Gather complete Bill of Materials (BOM)</a:t>
            </a:r>
          </a:p>
          <a:p>
            <a:pPr fontAlgn="base"/>
            <a:r>
              <a:rPr lang="en-US" sz="1800" strike="sngStrike" dirty="0">
                <a:solidFill>
                  <a:srgbClr val="000000"/>
                </a:solidFill>
                <a:latin typeface="inherit"/>
              </a:rPr>
              <a:t>Design the control cabinet for hardware</a:t>
            </a:r>
          </a:p>
          <a:p>
            <a:pPr lvl="1" fontAlgn="base"/>
            <a:r>
              <a:rPr lang="en-US" sz="1800" strike="sngStrike" dirty="0">
                <a:solidFill>
                  <a:srgbClr val="000000"/>
                </a:solidFill>
                <a:latin typeface="inherit"/>
              </a:rPr>
              <a:t>Allow for expansion to add control functionality</a:t>
            </a:r>
          </a:p>
          <a:p>
            <a:pPr lvl="1" fontAlgn="base"/>
            <a:r>
              <a:rPr lang="en-US" sz="1800" strike="sngStrike" dirty="0">
                <a:solidFill>
                  <a:srgbClr val="000000"/>
                </a:solidFill>
                <a:latin typeface="inherit"/>
              </a:rPr>
              <a:t>in the future</a:t>
            </a:r>
          </a:p>
          <a:p>
            <a:pPr fontAlgn="base"/>
            <a:r>
              <a:rPr lang="en-US" sz="1800" strike="sngStrike" dirty="0">
                <a:solidFill>
                  <a:srgbClr val="000000"/>
                </a:solidFill>
                <a:latin typeface="inherit"/>
              </a:rPr>
              <a:t>Build out the cabinet</a:t>
            </a:r>
          </a:p>
          <a:p>
            <a:pPr fontAlgn="base"/>
            <a:r>
              <a:rPr lang="en-US" sz="1800" strike="sngStrike" dirty="0">
                <a:solidFill>
                  <a:srgbClr val="000000"/>
                </a:solidFill>
                <a:latin typeface="inherit"/>
              </a:rPr>
              <a:t>Install the system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Test the system</a:t>
            </a:r>
            <a:endParaRPr lang="en-US" sz="1800" dirty="0">
              <a:latin typeface="inherit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3754B8EC-8ADF-B080-E54D-4CEF4B14D82F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ln>
            <a:solidFill>
              <a:srgbClr val="92D050"/>
            </a:solidFill>
          </a:ln>
          <a:effectLst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This Year</a:t>
            </a:r>
          </a:p>
          <a:p>
            <a:r>
              <a:rPr lang="en-US" sz="1800"/>
              <a:t>Finalize code for existing sensors</a:t>
            </a:r>
          </a:p>
          <a:p>
            <a:r>
              <a:rPr lang="en-US" sz="1800"/>
              <a:t>Continue HMI Development</a:t>
            </a:r>
          </a:p>
          <a:p>
            <a:r>
              <a:rPr lang="en-US" sz="1800"/>
              <a:t>Continue testing system</a:t>
            </a:r>
          </a:p>
          <a:p>
            <a:endParaRPr lang="en-US" sz="1800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401DBF8-065C-0A77-2AAC-44DDECC7693A}"/>
              </a:ext>
            </a:extLst>
          </p:cNvPr>
          <p:cNvSpPr txBox="1">
            <a:spLocks/>
          </p:cNvSpPr>
          <p:nvPr/>
        </p:nvSpPr>
        <p:spPr>
          <a:xfrm>
            <a:off x="914400" y="6217920"/>
            <a:ext cx="59436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herit"/>
              </a:rPr>
              <a:t>Next Steps | Harrisburg University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1F3236-7139-4EBF-46D4-A5CC3FD0539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000000"/>
                </a:solidFill>
                <a:latin typeface="inherit"/>
              </a:rPr>
              <a:t> </a:t>
            </a:r>
            <a:r>
              <a:rPr lang="en-US" sz="5000" b="1" dirty="0">
                <a:solidFill>
                  <a:srgbClr val="000000"/>
                </a:solidFill>
                <a:latin typeface="inherit"/>
              </a:rPr>
              <a:t>presentation 2</a:t>
            </a:r>
            <a:r>
              <a:rPr lang="en-US" sz="4000" dirty="0">
                <a:solidFill>
                  <a:srgbClr val="000000"/>
                </a:solidFill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Josh Krug</a:t>
            </a:r>
            <a:r>
              <a:rPr lang="en-US" sz="4000" dirty="0">
                <a:solidFill>
                  <a:srgbClr val="000000"/>
                </a:solidFill>
                <a:latin typeface="inherit"/>
              </a:rPr>
              <a:t> )</a:t>
            </a:r>
            <a:endParaRPr lang="en-US" sz="4000" dirty="0"/>
          </a:p>
        </p:txBody>
      </p:sp>
      <p:pic>
        <p:nvPicPr>
          <p:cNvPr id="21" name="Picture 20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9E707935-0878-2057-97CA-9B424A7D1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03806"/>
            <a:ext cx="4572000" cy="257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3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10515600" cy="4352544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of 5 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Reflections</a:t>
            </a: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Harrisburg University continues to stay engaged with the technology used for the monitoring system. They take great initiative in setting up meetings to ensure the project continues to move forward.</a:t>
            </a: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Technical challenges: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Finding industrial sensors to work with industrial hardware. 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Figuring out how to design a solution to be both educational and functional.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Busy schedules create challenges for exchanging ideas and knowledge</a:t>
            </a: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fontAlgn="base">
              <a:buNone/>
            </a:pPr>
            <a:endParaRPr lang="en-US" sz="1800" b="0" i="0" dirty="0">
              <a:effectLst/>
              <a:latin typeface="inherit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3E6FB30-9572-41BF-9146-DC93287DE7C2}"/>
              </a:ext>
            </a:extLst>
          </p:cNvPr>
          <p:cNvSpPr txBox="1">
            <a:spLocks/>
          </p:cNvSpPr>
          <p:nvPr/>
        </p:nvSpPr>
        <p:spPr>
          <a:xfrm>
            <a:off x="914400" y="6217920"/>
            <a:ext cx="50292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herit"/>
              </a:rPr>
              <a:t>Reflections | Harrisburg University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46190F-957B-FB77-D85C-7E99760DF4B3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134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>
                <a:solidFill>
                  <a:srgbClr val="000000"/>
                </a:solidFill>
                <a:latin typeface="inherit"/>
              </a:rPr>
              <a:t> </a:t>
            </a:r>
            <a:r>
              <a:rPr lang="en-US" sz="5000" b="1">
                <a:solidFill>
                  <a:srgbClr val="000000"/>
                </a:solidFill>
                <a:latin typeface="inherit"/>
              </a:rPr>
              <a:t>presentation 2</a:t>
            </a:r>
            <a:r>
              <a:rPr lang="en-US" sz="4000">
                <a:solidFill>
                  <a:srgbClr val="000000"/>
                </a:solidFill>
                <a:latin typeface="inherit"/>
              </a:rPr>
              <a:t> ( </a:t>
            </a:r>
            <a:r>
              <a:rPr lang="en-US" sz="400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Josh Krug</a:t>
            </a:r>
            <a:r>
              <a:rPr lang="en-US" sz="4000">
                <a:solidFill>
                  <a:srgbClr val="000000"/>
                </a:solidFill>
                <a:latin typeface="inherit"/>
              </a:rPr>
              <a:t> )</a:t>
            </a:r>
            <a:endParaRPr lang="en-US" sz="4000" dirty="0"/>
          </a:p>
        </p:txBody>
      </p:sp>
      <p:pic>
        <p:nvPicPr>
          <p:cNvPr id="13" name="Picture 12" descr="A picture containing text, automaton&#10;&#10;Description automatically generated">
            <a:extLst>
              <a:ext uri="{FF2B5EF4-FFF2-40B4-BE49-F238E27FC236}">
                <a16:creationId xmlns:a16="http://schemas.microsoft.com/office/drawing/2014/main" id="{D7FC13B2-C988-8FF8-092C-F2A88C76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63113"/>
            <a:ext cx="6858000" cy="102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800" b="1" dirty="0">
                <a:solidFill>
                  <a:srgbClr val="000000"/>
                </a:solidFill>
                <a:latin typeface="inherit"/>
              </a:rPr>
              <a:t>OPENING STATEMENT 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inherit"/>
              </a:rPr>
              <a:t>teaching doesn’t stop, even in a pandemic.</a:t>
            </a:r>
            <a:br>
              <a:rPr lang="en-US" sz="1800" b="0" i="0" dirty="0">
                <a:solidFill>
                  <a:srgbClr val="FF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HU student lab layout ( beta 2 - placement of 10 sensors 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dashboard design ( beta 2 - monitoring 10 sensors 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naming convention ( 5 types; 10 instances - 2 per type 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main program 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v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ariables list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main code coding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function Ph sensor coding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7 -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dashboard beta 2 HMI page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8 - </a:t>
            </a:r>
            <a:r>
              <a:rPr lang="en-US" sz="1800" dirty="0" err="1">
                <a:solidFill>
                  <a:srgbClr val="000000"/>
                </a:solidFill>
                <a:latin typeface="inherit"/>
              </a:rPr>
              <a:t>h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inherit"/>
              </a:rPr>
              <a:t>oloLens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remote access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718FEBA3-B4BA-93AD-AF85-FE6E90F11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93" y="3440461"/>
            <a:ext cx="4114800" cy="2895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HU student lab layout ( beta 2 - placement of 10 sensors 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4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E1CE09-3AA0-4078-8B0B-4B3CA0120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25" y="2515393"/>
            <a:ext cx="48768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large room&#10;&#10;Description automatically generated">
            <a:extLst>
              <a:ext uri="{FF2B5EF4-FFF2-40B4-BE49-F238E27FC236}">
                <a16:creationId xmlns:a16="http://schemas.microsoft.com/office/drawing/2014/main" id="{40E1AB3B-E562-43CA-8A10-031D5F644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94" y="2515393"/>
            <a:ext cx="4883731" cy="3662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9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38951EA-5826-4094-BA10-93584EB39524}"/>
              </a:ext>
            </a:extLst>
          </p:cNvPr>
          <p:cNvSpPr txBox="1">
            <a:spLocks/>
          </p:cNvSpPr>
          <p:nvPr/>
        </p:nvSpPr>
        <p:spPr>
          <a:xfrm>
            <a:off x="518160" y="365760"/>
            <a:ext cx="11155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HU Aquaponics Monitoring and Control System </a:t>
            </a:r>
          </a:p>
          <a:p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HU </a:t>
            </a:r>
            <a:r>
              <a:rPr lang="en-US" sz="400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AqMCS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2022 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D83888-BD2B-450E-B841-E62C3DBB0A2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715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800" b="1" dirty="0">
                <a:solidFill>
                  <a:srgbClr val="000000"/>
                </a:solidFill>
                <a:latin typeface="inherit"/>
              </a:rPr>
              <a:t>Harrisburg University Presidential Research Grant 2019 / 2020; Ongoing Research 2021 / 2022</a:t>
            </a:r>
            <a:endParaRPr lang="en-US" sz="18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</a:endParaRPr>
          </a:p>
          <a:p>
            <a:pPr marL="0" indent="0" fontAlgn="base">
              <a:buNone/>
            </a:pPr>
            <a:r>
              <a:rPr lang="en-US" sz="2000" dirty="0">
                <a:solidFill>
                  <a:srgbClr val="000000"/>
                </a:solidFill>
                <a:latin typeface="inherit"/>
              </a:rPr>
              <a:t>“The project involves the design and implementation of technology that will regularly take measurements from the environment (e.g., air temperature, water temperature, pH, dissolved oxygen, etc.). </a:t>
            </a:r>
          </a:p>
          <a:p>
            <a:pPr marL="0" indent="0" fontAlgn="base">
              <a:buNone/>
            </a:pPr>
            <a:r>
              <a:rPr lang="en-US" sz="2000" dirty="0" err="1">
                <a:solidFill>
                  <a:srgbClr val="000000"/>
                </a:solidFill>
                <a:latin typeface="inherit"/>
              </a:rPr>
              <a:t>PLCnext</a:t>
            </a:r>
            <a:r>
              <a:rPr lang="en-US" sz="2000" dirty="0">
                <a:solidFill>
                  <a:srgbClr val="000000"/>
                </a:solidFill>
                <a:latin typeface="inherit"/>
              </a:rPr>
              <a:t> Technology will systematically collect, store, and web-publish the measurement data for HU researchers, scientist and the public to use for scientific research.”</a:t>
            </a:r>
          </a:p>
          <a:p>
            <a:pPr marL="0" indent="0" fontAlgn="base">
              <a:buNone/>
            </a:pPr>
            <a:endParaRPr lang="en-US" sz="1800" b="1" dirty="0">
              <a:solidFill>
                <a:srgbClr val="000000"/>
              </a:solidFill>
              <a:latin typeface="inherit"/>
            </a:endParaRPr>
          </a:p>
          <a:p>
            <a:pPr marL="0" indent="0" fontAlgn="base">
              <a:buNone/>
            </a:pPr>
            <a:r>
              <a:rPr lang="en-US" sz="1800" b="1" dirty="0">
                <a:solidFill>
                  <a:srgbClr val="000000"/>
                </a:solidFill>
                <a:latin typeface="inherit"/>
              </a:rPr>
              <a:t>Accepted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 and </a:t>
            </a:r>
            <a:r>
              <a:rPr lang="en-US" sz="1800" b="1" dirty="0">
                <a:solidFill>
                  <a:srgbClr val="000000"/>
                </a:solidFill>
                <a:latin typeface="inherit"/>
              </a:rPr>
              <a:t>Approved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 :</a:t>
            </a:r>
            <a:br>
              <a:rPr lang="en-US" sz="1800" dirty="0">
                <a:solidFill>
                  <a:srgbClr val="000000"/>
                </a:solidFill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</a:t>
            </a:r>
            <a:endParaRPr lang="en-US" sz="1800" dirty="0">
              <a:solidFill>
                <a:srgbClr val="000000"/>
              </a:solidFill>
              <a:latin typeface="inherit"/>
            </a:endParaRPr>
          </a:p>
          <a:p>
            <a:pPr marL="0" indent="0" fontAlgn="base">
              <a:buNone/>
            </a:pPr>
            <a:r>
              <a:rPr lang="en-US" sz="1600" dirty="0">
                <a:solidFill>
                  <a:srgbClr val="000000"/>
                </a:solidFill>
                <a:latin typeface="inherit"/>
              </a:rPr>
              <a:t>Dr. Eric </a:t>
            </a:r>
            <a:r>
              <a:rPr lang="en-US" sz="1600" dirty="0" err="1">
                <a:solidFill>
                  <a:srgbClr val="000000"/>
                </a:solidFill>
                <a:latin typeface="inherit"/>
              </a:rPr>
              <a:t>Darr</a:t>
            </a:r>
            <a:r>
              <a:rPr lang="en-US" sz="1600" dirty="0">
                <a:solidFill>
                  <a:srgbClr val="000000"/>
                </a:solidFill>
                <a:latin typeface="inherit"/>
              </a:rPr>
              <a:t>, Ph.D.</a:t>
            </a:r>
            <a:br>
              <a:rPr lang="en-US" sz="1600" dirty="0">
                <a:solidFill>
                  <a:srgbClr val="000000"/>
                </a:solidFill>
                <a:latin typeface="inherit"/>
              </a:rPr>
            </a:br>
            <a:r>
              <a:rPr lang="en-US" sz="1600" dirty="0">
                <a:solidFill>
                  <a:srgbClr val="000000"/>
                </a:solidFill>
                <a:latin typeface="inherit"/>
              </a:rPr>
              <a:t>President</a:t>
            </a:r>
            <a:br>
              <a:rPr lang="en-US" sz="1600" dirty="0">
                <a:solidFill>
                  <a:srgbClr val="000000"/>
                </a:solidFill>
                <a:latin typeface="inherit"/>
              </a:rPr>
            </a:br>
            <a:r>
              <a:rPr lang="en-US" sz="1600" dirty="0">
                <a:solidFill>
                  <a:srgbClr val="000000"/>
                </a:solidFill>
                <a:latin typeface="inherit"/>
              </a:rPr>
              <a:t>Harrisburg University </a:t>
            </a:r>
            <a:br>
              <a:rPr lang="en-US" sz="1600" dirty="0">
                <a:solidFill>
                  <a:srgbClr val="000000"/>
                </a:solidFill>
                <a:latin typeface="inherit"/>
              </a:rPr>
            </a:br>
            <a:r>
              <a:rPr lang="en-US" sz="1600" dirty="0">
                <a:solidFill>
                  <a:srgbClr val="000000"/>
                </a:solidFill>
                <a:latin typeface="inherit"/>
              </a:rPr>
              <a:t>of Science and Technology</a:t>
            </a:r>
            <a:b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inherit"/>
                <a:cs typeface="Calibri" panose="020F0502020204030204" pitchFamily="34" charset="0"/>
              </a:rPr>
            </a:b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inherit"/>
                <a:cs typeface="Calibri" panose="020F0502020204030204" pitchFamily="34" charset="0"/>
              </a:rPr>
              <a:t>Harrisburg , PA 17101, USA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AB9BD0-1626-46FB-85E7-6C0FEFAB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5089426"/>
            <a:ext cx="1905000" cy="5810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FCB149-B49F-4AE0-A8D9-E2CAD508D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248" y="4236939"/>
            <a:ext cx="3126952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7A455-F487-4379-B029-BF85798FC7E7}"/>
              </a:ext>
            </a:extLst>
          </p:cNvPr>
          <p:cNvSpPr txBox="1"/>
          <p:nvPr/>
        </p:nvSpPr>
        <p:spPr>
          <a:xfrm>
            <a:off x="4584371" y="5892348"/>
            <a:ext cx="3328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www.harrisburgu.edu</a:t>
            </a:r>
          </a:p>
        </p:txBody>
      </p:sp>
    </p:spTree>
    <p:extLst>
      <p:ext uri="{BB962C8B-B14F-4D97-AF65-F5344CB8AC3E}">
        <p14:creationId xmlns:p14="http://schemas.microsoft.com/office/powerpoint/2010/main" val="13741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dashboard design ( beta 2 - monitoring 10 sensors 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4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E254493-1EC0-488A-AB75-E30CAEB55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5" y="2551113"/>
            <a:ext cx="4741863" cy="3535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A854D3-D036-480D-8CBD-D093FF89C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2551113"/>
            <a:ext cx="4741863" cy="3535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2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67249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sensor naming convention ( 5 types; 10 instances - 2 per type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400" dirty="0"/>
              <a:t>Naming Convention: by </a:t>
            </a:r>
            <a:r>
              <a:rPr lang="en-US" sz="1400" dirty="0">
                <a:solidFill>
                  <a:srgbClr val="C00000"/>
                </a:solidFill>
              </a:rPr>
              <a:t>Sensor Type</a:t>
            </a:r>
            <a:endParaRPr lang="en-US" sz="1400" dirty="0"/>
          </a:p>
          <a:p>
            <a:r>
              <a:rPr lang="en-US" sz="1400" b="1" dirty="0"/>
              <a:t>index:	sensor Type ( actual ):			Sensor ID ( instance ):		Sensor Location ( hu </a:t>
            </a:r>
            <a:r>
              <a:rPr lang="en-US" sz="1400" b="1" dirty="0" err="1"/>
              <a:t>su</a:t>
            </a:r>
            <a:r>
              <a:rPr lang="en-US" sz="1400" b="1" dirty="0"/>
              <a:t> lab ):</a:t>
            </a:r>
          </a:p>
          <a:p>
            <a:r>
              <a:rPr lang="en-US" sz="1400" dirty="0"/>
              <a:t>01	pH ( Analog pH Sensor / Meter )		ph1			fish tank</a:t>
            </a:r>
          </a:p>
          <a:p>
            <a:r>
              <a:rPr lang="en-US" sz="1400" dirty="0"/>
              <a:t>02	pH ( Analog pH Sensor / Meter )		ph2			plant tray table</a:t>
            </a:r>
          </a:p>
          <a:p>
            <a:r>
              <a:rPr lang="en-US" sz="1400" dirty="0"/>
              <a:t>03	DO ( Analog Dissolved Oxygen Meter )	do1			fish tank</a:t>
            </a:r>
          </a:p>
          <a:p>
            <a:r>
              <a:rPr lang="en-US" sz="1400" dirty="0"/>
              <a:t>04	DO ( Analog Dissolved Oxygen Meter )	do2			plant tray table</a:t>
            </a:r>
          </a:p>
          <a:p>
            <a:r>
              <a:rPr lang="en-US" sz="1400" dirty="0"/>
              <a:t>05	T ( Temperature Kit )			t1			fish tank</a:t>
            </a:r>
          </a:p>
          <a:p>
            <a:r>
              <a:rPr lang="en-US" sz="1400" dirty="0"/>
              <a:t>06	T ( Temperature Kit )			t2			plant tray table</a:t>
            </a:r>
          </a:p>
          <a:p>
            <a:r>
              <a:rPr lang="en-US" sz="1400" dirty="0"/>
              <a:t>07	ORP (</a:t>
            </a:r>
            <a:r>
              <a:rPr lang="nb-NO" sz="1400" dirty="0"/>
              <a:t> Analog ORP Sensor / Meter</a:t>
            </a:r>
            <a:r>
              <a:rPr lang="en-US" sz="1400" dirty="0"/>
              <a:t> )		orp1			fish tank</a:t>
            </a:r>
          </a:p>
          <a:p>
            <a:r>
              <a:rPr lang="en-US" sz="1400" dirty="0"/>
              <a:t>08	ORP ( </a:t>
            </a:r>
            <a:r>
              <a:rPr lang="nb-NO" sz="1400" dirty="0"/>
              <a:t>Analog ORP Sensor / Meter</a:t>
            </a:r>
            <a:r>
              <a:rPr lang="en-US" sz="1400" dirty="0"/>
              <a:t> )		orp2			plant bed 2</a:t>
            </a:r>
          </a:p>
          <a:p>
            <a:r>
              <a:rPr lang="en-US" sz="1400" dirty="0"/>
              <a:t>09	RGB ( Embedded Color Sensor )		rgb1			plant bed 1</a:t>
            </a:r>
          </a:p>
          <a:p>
            <a:r>
              <a:rPr lang="en-US" sz="1400" dirty="0"/>
              <a:t>10	RGB (Embedded Color Sensor )		rgb2			plant bed 2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28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main program variables list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638CAF83-514C-7510-FD19-1A57ED07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2424834"/>
            <a:ext cx="7505700" cy="434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7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main 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ode LD coding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95A7E41-5EF0-F79D-5C65-4EE3EA69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2423160"/>
            <a:ext cx="7505700" cy="434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7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6 of 6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function Ph sensor ST coding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b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568FA-E436-6D77-2A88-7D74C62E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2432304"/>
            <a:ext cx="7505700" cy="434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60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7 of 8 –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ashboard beta 2 HMI page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C32C3A-8194-7A6C-31FD-161A67BB7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2423160"/>
            <a:ext cx="7505700" cy="434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6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3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Glenn Williams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8 of 8 –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oloLens remote access </a:t>
            </a:r>
            <a:r>
              <a:rPr lang="en-US" sz="1800" b="0" i="0" dirty="0">
                <a:solidFill>
                  <a:srgbClr val="A9D18E"/>
                </a:solidFill>
                <a:effectLst/>
                <a:latin typeface="inherit"/>
              </a:rPr>
              <a:t>( example 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6" name="Picture 5" descr="A group of people sitting in a room looking at a painting&#10;&#10;Description automatically generated with low confidence">
            <a:extLst>
              <a:ext uri="{FF2B5EF4-FFF2-40B4-BE49-F238E27FC236}">
                <a16:creationId xmlns:a16="http://schemas.microsoft.com/office/drawing/2014/main" id="{1EFD1285-4AAC-F620-B9F7-012E4E6DA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2423160"/>
            <a:ext cx="7505700" cy="434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4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thank you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from all of us - HU, </a:t>
            </a:r>
            <a:r>
              <a:rPr lang="en-US" sz="400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PxC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 and </a:t>
            </a:r>
            <a:r>
              <a:rPr lang="en-US" sz="4000" i="0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EduNet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1" y="1825625"/>
            <a:ext cx="7638609" cy="1325563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FYI everyone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on the horizon: “ HU’s Steelton Aquaponics Lab “</a:t>
            </a: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we are at a point where we can describe the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plcNext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 Control Platform: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Calibri" panose="020F0502020204030204" pitchFamily="34" charset="0"/>
              </a:rPr>
              <a:t>controller, IO modules, Arduino, signal conditioners, buttons, switches, sensors.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A993C-BA49-4B47-A262-A2A40AE32999}"/>
              </a:ext>
            </a:extLst>
          </p:cNvPr>
          <p:cNvSpPr txBox="1"/>
          <p:nvPr/>
        </p:nvSpPr>
        <p:spPr>
          <a:xfrm>
            <a:off x="2636509" y="6215923"/>
            <a:ext cx="33280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www.harrisburgu.edu</a:t>
            </a: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C215397-AAAC-721F-6B32-9FFCE6A52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83" y="1513908"/>
            <a:ext cx="365760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CDD97C6D-E036-3884-4024-74A444140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91" y="3702198"/>
            <a:ext cx="5223292" cy="2938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7DD15DB-8C6E-FAE2-38A1-E22472C6E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1" y="3329079"/>
            <a:ext cx="1949116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icture containing park, rack, lined, several&#10;&#10;Description automatically generated">
            <a:extLst>
              <a:ext uri="{FF2B5EF4-FFF2-40B4-BE49-F238E27FC236}">
                <a16:creationId xmlns:a16="http://schemas.microsoft.com/office/drawing/2014/main" id="{AF2E98A1-418A-2FFF-7C37-D7FDAC4A8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53" y="3329079"/>
            <a:ext cx="3657601" cy="2743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0A4F2F-7D09-482B-8F5C-804D42B984E9}"/>
              </a:ext>
            </a:extLst>
          </p:cNvPr>
          <p:cNvSpPr txBox="1">
            <a:spLocks/>
          </p:cNvSpPr>
          <p:nvPr/>
        </p:nvSpPr>
        <p:spPr>
          <a:xfrm>
            <a:off x="838200" y="363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0000"/>
                </a:solidFill>
                <a:latin typeface="inherit"/>
              </a:rPr>
              <a:t>w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inherit"/>
              </a:rPr>
              <a:t>elcome and </a:t>
            </a:r>
            <a:r>
              <a:rPr lang="en-US" sz="4400" b="1" dirty="0">
                <a:solidFill>
                  <a:srgbClr val="000000"/>
                </a:solidFill>
                <a:latin typeface="inherit"/>
              </a:rPr>
              <a:t>introductions</a:t>
            </a:r>
            <a:r>
              <a:rPr lang="en-US" sz="4000" dirty="0">
                <a:solidFill>
                  <a:srgbClr val="000000"/>
                </a:solidFill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Glenn Williams</a:t>
            </a:r>
            <a:r>
              <a:rPr lang="en-US" sz="4000" dirty="0">
                <a:solidFill>
                  <a:srgbClr val="000000"/>
                </a:solidFill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DD37AA-F20E-4891-8685-145586BBE497}"/>
              </a:ext>
            </a:extLst>
          </p:cNvPr>
          <p:cNvSpPr txBox="1">
            <a:spLocks/>
          </p:cNvSpPr>
          <p:nvPr/>
        </p:nvSpPr>
        <p:spPr>
          <a:xfrm>
            <a:off x="1171452" y="4410485"/>
            <a:ext cx="2478024" cy="219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323130"/>
                </a:solidFill>
                <a:latin typeface="inherit"/>
              </a:rPr>
              <a:t>Joseph Tetreault, M.S.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323130"/>
                </a:solidFill>
                <a:latin typeface="inherit"/>
              </a:rPr>
              <a:t>Research Scientist: Controlled Environment Agriculture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EDUCATION:</a:t>
            </a:r>
            <a:r>
              <a:rPr lang="en-US" sz="1400" dirty="0">
                <a:solidFill>
                  <a:srgbClr val="323130"/>
                </a:solidFill>
                <a:latin typeface="inherit"/>
              </a:rPr>
              <a:t> 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B.S. Natural Sciences,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 Lyndon State College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323130"/>
                </a:solidFill>
                <a:latin typeface="inherit"/>
              </a:rPr>
              <a:t>M.S. Agricultural Sciences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 University of New Hampshire</a:t>
            </a:r>
            <a:endParaRPr lang="en-US" sz="14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D96C4F-A388-457C-9ADB-F3E1D61A0C10}"/>
              </a:ext>
            </a:extLst>
          </p:cNvPr>
          <p:cNvSpPr txBox="1">
            <a:spLocks/>
          </p:cNvSpPr>
          <p:nvPr/>
        </p:nvSpPr>
        <p:spPr>
          <a:xfrm>
            <a:off x="4883912" y="4410485"/>
            <a:ext cx="2478024" cy="219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323130"/>
                </a:solidFill>
                <a:latin typeface="inherit"/>
              </a:rPr>
              <a:t>Joshua R. Krug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323130"/>
                </a:solidFill>
                <a:latin typeface="inherit"/>
              </a:rPr>
              <a:t>Solutions Engineer 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Phoenix Contact USA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EDUCATION:</a:t>
            </a:r>
            <a:r>
              <a:rPr lang="en-US" sz="1400" dirty="0">
                <a:solidFill>
                  <a:srgbClr val="323130"/>
                </a:solidFill>
                <a:latin typeface="inherit"/>
              </a:rPr>
              <a:t> 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B.S. Electro-Mechanical Engineering Technology,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Pennsylvania State University</a:t>
            </a:r>
            <a:endParaRPr lang="en-US" sz="1400" dirty="0">
              <a:latin typeface="inherit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CB3182A-2359-43B0-9F17-B7571559A5EE}"/>
              </a:ext>
            </a:extLst>
          </p:cNvPr>
          <p:cNvSpPr txBox="1">
            <a:spLocks/>
          </p:cNvSpPr>
          <p:nvPr/>
        </p:nvSpPr>
        <p:spPr>
          <a:xfrm>
            <a:off x="8524874" y="4410485"/>
            <a:ext cx="2478024" cy="219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rgbClr val="323130"/>
                </a:solidFill>
                <a:latin typeface="inherit"/>
              </a:rPr>
              <a:t>Glenn P. Williams, P.E.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323130"/>
                </a:solidFill>
                <a:latin typeface="inherit"/>
              </a:rPr>
              <a:t>Lecturer in Advanced Manufacturing, AR &amp; Robotics </a:t>
            </a:r>
          </a:p>
          <a:p>
            <a:pPr marL="0" indent="0" algn="ctr">
              <a:buNone/>
            </a:pP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EDUCATION:</a:t>
            </a:r>
            <a:r>
              <a:rPr lang="en-US" sz="1400" dirty="0">
                <a:solidFill>
                  <a:srgbClr val="323130"/>
                </a:solidFill>
                <a:latin typeface="inherit"/>
              </a:rPr>
              <a:t> 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B.S. Mechanical Engineering, 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University of Vermont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323130"/>
                </a:solidFill>
                <a:latin typeface="inherit"/>
              </a:rPr>
              <a:t>EIT from Louisiana, </a:t>
            </a:r>
            <a:br>
              <a:rPr lang="en-US" sz="1400" dirty="0">
                <a:solidFill>
                  <a:srgbClr val="323130"/>
                </a:solidFill>
                <a:latin typeface="inherit"/>
              </a:rPr>
            </a:br>
            <a:r>
              <a:rPr lang="en-US" sz="1400" dirty="0">
                <a:solidFill>
                  <a:srgbClr val="323130"/>
                </a:solidFill>
                <a:latin typeface="inherit"/>
              </a:rPr>
              <a:t>PE from Ohio.</a:t>
            </a:r>
            <a:endParaRPr lang="en-US" sz="1400" dirty="0">
              <a:latin typeface="inherit"/>
            </a:endParaRPr>
          </a:p>
        </p:txBody>
      </p:sp>
      <p:pic>
        <p:nvPicPr>
          <p:cNvPr id="10" name="Picture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DF85C0C-E3AB-EF4E-36F5-95D88F8C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808987"/>
            <a:ext cx="2476500" cy="2476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8CEC4D2-7409-AA9C-E00C-DCC2D6852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8" y="1861313"/>
            <a:ext cx="2424174" cy="2424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2" name="Picture 11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C55AAD7B-8FF1-9651-7D05-C969A8F08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1861313"/>
            <a:ext cx="2581982" cy="2423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2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284039-9206-48B0-BA80-400EEF81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38174" y="639401"/>
            <a:ext cx="5374005" cy="5577162"/>
          </a:xfrm>
          <a:prstGeom prst="rect">
            <a:avLst/>
          </a:prstGeom>
          <a:solidFill>
            <a:srgbClr val="404040">
              <a:alpha val="92941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5CB0EC-6A10-4656-8995-39D7B7E0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890907"/>
            <a:ext cx="4810125" cy="1156563"/>
          </a:xfrm>
        </p:spPr>
        <p:txBody>
          <a:bodyPr>
            <a:normAutofit/>
          </a:bodyPr>
          <a:lstStyle/>
          <a:p>
            <a:r>
              <a:rPr lang="en-US" sz="3700" b="0" i="0" dirty="0">
                <a:solidFill>
                  <a:srgbClr val="FFFFFF"/>
                </a:solidFill>
                <a:effectLst/>
                <a:latin typeface="inherit"/>
              </a:rPr>
              <a:t> </a:t>
            </a:r>
            <a:r>
              <a:rPr lang="en-US" sz="3700" b="1" i="0" dirty="0">
                <a:solidFill>
                  <a:srgbClr val="FFFFFF"/>
                </a:solidFill>
                <a:effectLst/>
                <a:latin typeface="inherit"/>
              </a:rPr>
              <a:t>hu </a:t>
            </a:r>
            <a:r>
              <a:rPr lang="en-US" sz="3700" b="1" i="0" dirty="0" err="1">
                <a:solidFill>
                  <a:srgbClr val="FFFFFF"/>
                </a:solidFill>
                <a:effectLst/>
                <a:latin typeface="inherit"/>
              </a:rPr>
              <a:t>su</a:t>
            </a:r>
            <a:r>
              <a:rPr lang="en-US" sz="3700" b="1" i="0" dirty="0">
                <a:solidFill>
                  <a:srgbClr val="FFFFFF"/>
                </a:solidFill>
                <a:effectLst/>
                <a:latin typeface="inherit"/>
              </a:rPr>
              <a:t> aquaponics lab</a:t>
            </a:r>
            <a:br>
              <a:rPr lang="en-US" sz="3700" b="1" i="0" dirty="0">
                <a:solidFill>
                  <a:srgbClr val="FFFFFF"/>
                </a:solidFill>
                <a:effectLst/>
                <a:latin typeface="inherit"/>
              </a:rPr>
            </a:br>
            <a:r>
              <a:rPr lang="en-US" sz="3300" b="1" i="0" dirty="0">
                <a:solidFill>
                  <a:srgbClr val="FFFFFF"/>
                </a:solidFill>
                <a:effectLst/>
                <a:latin typeface="inherit"/>
              </a:rPr>
              <a:t> </a:t>
            </a:r>
            <a:r>
              <a:rPr lang="en-US" sz="3300" i="0" dirty="0">
                <a:solidFill>
                  <a:srgbClr val="FFFFFF"/>
                </a:solidFill>
                <a:effectLst/>
                <a:latin typeface="inherit"/>
              </a:rPr>
              <a:t>( </a:t>
            </a:r>
            <a:r>
              <a:rPr lang="en-US" sz="33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Rachel Fogle, Ph.D.</a:t>
            </a:r>
            <a:r>
              <a:rPr lang="en-US" sz="3300" i="0" dirty="0">
                <a:solidFill>
                  <a:srgbClr val="FFFFFF"/>
                </a:solidFill>
                <a:effectLst/>
                <a:latin typeface="inherit"/>
              </a:rPr>
              <a:t> )</a:t>
            </a: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2CE33E-A4F7-4D57-A70B-0F0855AE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2187256"/>
            <a:ext cx="4600575" cy="365156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Even though it has existed for centuries,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aquaponics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, or the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combination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of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raising fish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and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growing plants together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in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water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, has only in recent years grown in popularity as society continues to move toward more locally produced food and vegetation.</a:t>
            </a: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In aquaponics, fish waste provides an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organic food source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for plants, and plants naturally filter water for fish. </a:t>
            </a:r>
          </a:p>
          <a:p>
            <a:r>
              <a:rPr lang="en-US" sz="1800" dirty="0">
                <a:solidFill>
                  <a:srgbClr val="FFFFFF"/>
                </a:solidFill>
                <a:latin typeface="inherit"/>
              </a:rPr>
              <a:t>Many people today view aquaponics as a more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sustainable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and </a:t>
            </a:r>
            <a:r>
              <a:rPr lang="en-US" sz="1800" b="1" dirty="0">
                <a:solidFill>
                  <a:srgbClr val="FFFF00"/>
                </a:solidFill>
                <a:latin typeface="inherit"/>
              </a:rPr>
              <a:t>environmentally conscious</a:t>
            </a:r>
            <a:r>
              <a:rPr lang="en-US" sz="1800" b="1" dirty="0">
                <a:solidFill>
                  <a:srgbClr val="FFFFFF"/>
                </a:solidFill>
                <a:latin typeface="inherit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inherit"/>
              </a:rPr>
              <a:t>form of raising food and plants.</a:t>
            </a:r>
          </a:p>
        </p:txBody>
      </p:sp>
      <p:pic>
        <p:nvPicPr>
          <p:cNvPr id="20" name="Picture 19" descr="A group of green leaves&#10;&#10;Description automatically generated with low confidence">
            <a:extLst>
              <a:ext uri="{FF2B5EF4-FFF2-40B4-BE49-F238E27FC236}">
                <a16:creationId xmlns:a16="http://schemas.microsoft.com/office/drawing/2014/main" id="{B1F87EA0-9711-665A-917C-0307A2880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59182"/>
            <a:ext cx="548640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85866BF2-9010-9CEF-5EBA-9D535714E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877621"/>
            <a:ext cx="20574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picture containing indoor&#10;&#10;Description automatically generated">
            <a:extLst>
              <a:ext uri="{FF2B5EF4-FFF2-40B4-BE49-F238E27FC236}">
                <a16:creationId xmlns:a16="http://schemas.microsoft.com/office/drawing/2014/main" id="{A545DFE6-6F5F-738D-747C-8934F1A78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5500859"/>
            <a:ext cx="2057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A group of people standing next to a table of vegetables&#10;&#10;Description automatically generated with medium confidence">
            <a:extLst>
              <a:ext uri="{FF2B5EF4-FFF2-40B4-BE49-F238E27FC236}">
                <a16:creationId xmlns:a16="http://schemas.microsoft.com/office/drawing/2014/main" id="{235794BD-336A-7412-08C6-BE27CF0FA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4688059"/>
            <a:ext cx="3340100" cy="172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A picture containing indoor, person, preparing&#10;&#10;Description automatically generated">
            <a:extLst>
              <a:ext uri="{FF2B5EF4-FFF2-40B4-BE49-F238E27FC236}">
                <a16:creationId xmlns:a16="http://schemas.microsoft.com/office/drawing/2014/main" id="{790EEBCB-BD80-8CB6-C4F5-F0B3A09ED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2896671"/>
            <a:ext cx="3340100" cy="173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9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800" b="1" dirty="0">
                <a:solidFill>
                  <a:srgbClr val="000000"/>
                </a:solidFill>
                <a:latin typeface="inherit"/>
              </a:rPr>
              <a:t>OPENING STATEMENT 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inherit"/>
              </a:rPr>
              <a:t>learning doesn’t stop, even in a pandemic.</a:t>
            </a: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Emerging Aquaponics Market - </a:t>
            </a:r>
            <a:r>
              <a:rPr lang="en-US" sz="1800" b="1" dirty="0">
                <a:solidFill>
                  <a:srgbClr val="000000"/>
                </a:solidFill>
                <a:latin typeface="inherit"/>
              </a:rPr>
              <a:t>CEA (</a:t>
            </a:r>
            <a:r>
              <a:rPr lang="en-US" sz="1800" dirty="0">
                <a:solidFill>
                  <a:srgbClr val="000000"/>
                </a:solidFill>
                <a:latin typeface="inherit"/>
              </a:rPr>
              <a:t>controlled environment agriculture )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Emerging Aquaponics Market - </a:t>
            </a:r>
            <a:r>
              <a:rPr lang="en-US" sz="1800" b="1" dirty="0">
                <a:solidFill>
                  <a:srgbClr val="000000"/>
                </a:solidFill>
                <a:latin typeface="inherit"/>
              </a:rPr>
              <a:t>Expanding CEA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Expanding Aquaponics at Harrisburg University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HU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inherit"/>
              </a:rPr>
              <a:t>AqMCS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4 -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Expanding Aquaponics at Harrisburg University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Automation Research Goals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5 -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Interdisciplinary Collaboration Opportunities with and within HU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Collaboration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 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Interdisciplinary Collaboration Opportunities with and within HU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C</a:t>
            </a:r>
            <a:r>
              <a:rPr lang="en-US" sz="1800" b="1" dirty="0">
                <a:latin typeface="inherit"/>
              </a:rPr>
              <a:t>ommercial-scaled Research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 descr="A group of green leaves&#10;&#10;Description automatically generated with low confidence">
            <a:extLst>
              <a:ext uri="{FF2B5EF4-FFF2-40B4-BE49-F238E27FC236}">
                <a16:creationId xmlns:a16="http://schemas.microsoft.com/office/drawing/2014/main" id="{F1A284D3-B288-9A1B-A047-A1DC2C90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1568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2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1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Emerging Aquaponics Market - </a:t>
            </a:r>
            <a:r>
              <a:rPr lang="en-US" sz="1800" b="1" dirty="0">
                <a:solidFill>
                  <a:srgbClr val="000000"/>
                </a:solidFill>
                <a:latin typeface="inherit"/>
              </a:rPr>
              <a:t>CEA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Aquaponics is an emerging controlled environment agriculture (CEA) technology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Combines established practices of recirculating aquaculture and hydroponic plant production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Current research to combine two separate agricultural systems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Benefits include water conservation, year-round fresh food production, elimination of food deserts</a:t>
            </a: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7" name="Picture 6" descr="A picture containing outdoor, seat&#10;&#10;Description automatically generated">
            <a:extLst>
              <a:ext uri="{FF2B5EF4-FFF2-40B4-BE49-F238E27FC236}">
                <a16:creationId xmlns:a16="http://schemas.microsoft.com/office/drawing/2014/main" id="{4600D296-98DF-5094-F3FD-F623B61E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3520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2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Emerging Aquaponics Market - </a:t>
            </a:r>
            <a:r>
              <a:rPr lang="en-US" sz="1800" b="1" dirty="0">
                <a:solidFill>
                  <a:srgbClr val="000000"/>
                </a:solidFill>
                <a:latin typeface="inherit"/>
              </a:rPr>
              <a:t>Expanding CEA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Expanding CEA market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Increased urbanization and loss of arable land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Recirculating aquaculture up 5.8% over past decade per FAO 2018 Report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inherit"/>
              </a:rPr>
              <a:t>Food security concerns resulting from pandemic</a:t>
            </a:r>
            <a:endParaRPr lang="en-US" sz="18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pic>
        <p:nvPicPr>
          <p:cNvPr id="5" name="Picture 4" descr="A picture containing green, vegetable&#10;&#10;Description automatically generated">
            <a:extLst>
              <a:ext uri="{FF2B5EF4-FFF2-40B4-BE49-F238E27FC236}">
                <a16:creationId xmlns:a16="http://schemas.microsoft.com/office/drawing/2014/main" id="{E346732D-EEE5-1E57-2439-4A61D69F5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3520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7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slide 3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Expanding Aquaponics at Harrisburg University -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HU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inherit"/>
              </a:rPr>
              <a:t>AqMCS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latin typeface="inherit"/>
              </a:rPr>
              <a:t>Current lab-scaled system with on-going construction for commercial-scaled system</a:t>
            </a:r>
          </a:p>
          <a:p>
            <a:pPr lvl="1"/>
            <a:r>
              <a:rPr lang="en-US" sz="1800" dirty="0">
                <a:latin typeface="inherit"/>
              </a:rPr>
              <a:t>STEM education for students</a:t>
            </a:r>
          </a:p>
          <a:p>
            <a:pPr lvl="1"/>
            <a:r>
              <a:rPr lang="en-US" sz="1800" dirty="0">
                <a:latin typeface="inherit"/>
              </a:rPr>
              <a:t>Experiential learning opportunities for CEA careers</a:t>
            </a:r>
          </a:p>
          <a:p>
            <a:pPr lvl="1"/>
            <a:r>
              <a:rPr lang="en-US" sz="1800" dirty="0">
                <a:latin typeface="inherit"/>
              </a:rPr>
              <a:t>Research with industry partners</a:t>
            </a:r>
          </a:p>
        </p:txBody>
      </p:sp>
      <p:pic>
        <p:nvPicPr>
          <p:cNvPr id="5" name="Picture 4" descr="A picture containing indoor, cat&#10;&#10;Description automatically generated">
            <a:extLst>
              <a:ext uri="{FF2B5EF4-FFF2-40B4-BE49-F238E27FC236}">
                <a16:creationId xmlns:a16="http://schemas.microsoft.com/office/drawing/2014/main" id="{F27324E9-BB2E-49B7-7C61-F05A0047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3520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7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209-8C8E-4CC1-99CC-01643A65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4725" cy="1325563"/>
          </a:xfrm>
        </p:spPr>
        <p:txBody>
          <a:bodyPr>
            <a:normAutofit/>
          </a:bodyPr>
          <a:lstStyle/>
          <a:p>
            <a:r>
              <a:rPr lang="en-US" sz="50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5000" b="1" i="0" dirty="0">
                <a:solidFill>
                  <a:srgbClr val="000000"/>
                </a:solidFill>
                <a:effectLst/>
                <a:latin typeface="inherit"/>
              </a:rPr>
              <a:t>presentation 1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( </a:t>
            </a:r>
            <a:r>
              <a:rPr lang="en-US" sz="400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Joseph Tetreault</a:t>
            </a:r>
            <a:r>
              <a:rPr lang="en-US" sz="4000" i="0" dirty="0">
                <a:solidFill>
                  <a:srgbClr val="000000"/>
                </a:solidFill>
                <a:effectLst/>
                <a:latin typeface="inherit"/>
              </a:rPr>
              <a:t> 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3D65-BA33-4372-BFD1-ACB41CD8A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herit"/>
              </a:rPr>
              <a:t>s</a:t>
            </a: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lide 4 of 6 -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Expanding Aquaponics at Harrisburg University –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Automation Research Goals</a:t>
            </a: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nherit"/>
              </a:rPr>
              <a:t>---------------------------------------------------------------------------------------------------------------------------------------------------</a:t>
            </a:r>
            <a:endParaRPr lang="en-US" sz="1800" b="0" i="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800" dirty="0">
                <a:latin typeface="inherit"/>
              </a:rPr>
              <a:t>Automation research goals</a:t>
            </a:r>
          </a:p>
          <a:p>
            <a:pPr lvl="1"/>
            <a:r>
              <a:rPr lang="en-US" sz="1800" dirty="0">
                <a:latin typeface="inherit"/>
              </a:rPr>
              <a:t>Sensor applications to manage water quality, maintain plant and animal health, and control environmental conditions</a:t>
            </a:r>
          </a:p>
          <a:p>
            <a:pPr lvl="1"/>
            <a:r>
              <a:rPr lang="en-US" sz="1800" dirty="0">
                <a:latin typeface="inherit"/>
              </a:rPr>
              <a:t>Allow for improved growth rates for increased revenue</a:t>
            </a:r>
          </a:p>
        </p:txBody>
      </p:sp>
      <p:pic>
        <p:nvPicPr>
          <p:cNvPr id="5" name="Picture 4" descr="A close up of some plants&#10;&#10;Description automatically generated with low confidence">
            <a:extLst>
              <a:ext uri="{FF2B5EF4-FFF2-40B4-BE49-F238E27FC236}">
                <a16:creationId xmlns:a16="http://schemas.microsoft.com/office/drawing/2014/main" id="{3BF1A56A-E05C-42B9-9BF3-CB8D9A34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03520"/>
            <a:ext cx="8229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8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1758</Words>
  <Application>Microsoft Office PowerPoint</Application>
  <PresentationFormat>Widescreen</PresentationFormat>
  <Paragraphs>202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Segoe UI</vt:lpstr>
      <vt:lpstr>Office Theme</vt:lpstr>
      <vt:lpstr>HU Aquaponics Monitoring and Control System  : HU AqMCS 2022 ( Glenn Williams )</vt:lpstr>
      <vt:lpstr>PowerPoint Presentation</vt:lpstr>
      <vt:lpstr>PowerPoint Presentation</vt:lpstr>
      <vt:lpstr> hu su aquaponics lab  ( Rachel Fogle, Ph.D. )</vt:lpstr>
      <vt:lpstr> presentation 1 ( Joseph Tetreault )</vt:lpstr>
      <vt:lpstr> presentation 1 ( Joseph Tetreault )</vt:lpstr>
      <vt:lpstr> presentation 1 ( Joseph Tetreault )</vt:lpstr>
      <vt:lpstr> presentation 1 ( Joseph Tetreault )</vt:lpstr>
      <vt:lpstr> presentation 1 ( Joseph Tetreault )</vt:lpstr>
      <vt:lpstr> presentation 1 ( Joseph Tetreault )</vt:lpstr>
      <vt:lpstr> presentation 1 ( Joseph Tetreault )</vt:lpstr>
      <vt:lpstr> presentation 2 ( Josh Krug )</vt:lpstr>
      <vt:lpstr> presentation 2 ( Josh Krug )</vt:lpstr>
      <vt:lpstr> presentation 2 ( Josh Krug )</vt:lpstr>
      <vt:lpstr> presentation 2 ( Josh Krug )</vt:lpstr>
      <vt:lpstr>slide 4 of 5 - Technical Next Steps</vt:lpstr>
      <vt:lpstr>PowerPoint Presentation</vt:lpstr>
      <vt:lpstr> presentation 3 ( Glenn Williams )</vt:lpstr>
      <vt:lpstr> presentation 3 ( Glenn Williams )</vt:lpstr>
      <vt:lpstr> presentation 3 ( Glenn Williams )</vt:lpstr>
      <vt:lpstr> presentation 3 ( Glenn Williams )</vt:lpstr>
      <vt:lpstr> presentation 3 ( Glenn Williams )</vt:lpstr>
      <vt:lpstr> presentation 3 ( Glenn Williams )</vt:lpstr>
      <vt:lpstr> presentation 3 ( Glenn Williams )</vt:lpstr>
      <vt:lpstr> presentation 3 ( Glenn Williams )</vt:lpstr>
      <vt:lpstr> presentation 3 ( Glenn Williams )</vt:lpstr>
      <vt:lpstr> thank you ( from all of us - HU, PxC and EduNet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 Aquaponics Monitoring and Control System : HU AqMCS ( Glenn )</dc:title>
  <dc:creator>Glenn Williams</dc:creator>
  <cp:lastModifiedBy>Glenn Williams</cp:lastModifiedBy>
  <cp:revision>197</cp:revision>
  <cp:lastPrinted>2022-05-25T18:59:09Z</cp:lastPrinted>
  <dcterms:created xsi:type="dcterms:W3CDTF">2020-10-08T18:39:06Z</dcterms:created>
  <dcterms:modified xsi:type="dcterms:W3CDTF">2022-06-06T18:37:45Z</dcterms:modified>
</cp:coreProperties>
</file>