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6" r:id="rId5"/>
  </p:sldMasterIdLst>
  <p:notesMasterIdLst>
    <p:notesMasterId r:id="rId28"/>
  </p:notesMasterIdLst>
  <p:sldIdLst>
    <p:sldId id="1381" r:id="rId6"/>
    <p:sldId id="1382" r:id="rId7"/>
    <p:sldId id="1383" r:id="rId8"/>
    <p:sldId id="1384" r:id="rId9"/>
    <p:sldId id="1385" r:id="rId10"/>
    <p:sldId id="1386" r:id="rId11"/>
    <p:sldId id="1387" r:id="rId12"/>
    <p:sldId id="1388" r:id="rId13"/>
    <p:sldId id="1389" r:id="rId14"/>
    <p:sldId id="1390" r:id="rId15"/>
    <p:sldId id="1391" r:id="rId16"/>
    <p:sldId id="1401" r:id="rId17"/>
    <p:sldId id="1402" r:id="rId18"/>
    <p:sldId id="1392" r:id="rId19"/>
    <p:sldId id="1393" r:id="rId20"/>
    <p:sldId id="1394" r:id="rId21"/>
    <p:sldId id="1395" r:id="rId22"/>
    <p:sldId id="1396" r:id="rId23"/>
    <p:sldId id="1397" r:id="rId24"/>
    <p:sldId id="1399" r:id="rId25"/>
    <p:sldId id="1400" r:id="rId26"/>
    <p:sldId id="1398" r:id="rId2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68"/>
    <a:srgbClr val="CC3300"/>
    <a:srgbClr val="876700"/>
    <a:srgbClr val="009999"/>
    <a:srgbClr val="00A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6CE740-B245-4084-B249-5A2D593E3013}" v="504" dt="2022-05-04T19:56:35.1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36" autoAdjust="0"/>
    <p:restoredTop sz="93792" autoAdjust="0"/>
  </p:normalViewPr>
  <p:slideViewPr>
    <p:cSldViewPr>
      <p:cViewPr varScale="1">
        <p:scale>
          <a:sx n="63" d="100"/>
          <a:sy n="63" d="100"/>
        </p:scale>
        <p:origin x="564" y="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0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C473B-F0FA-4111-A166-47D2B0929A7F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14578-8F80-4402-91AF-8FF1AA6F2D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21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 everybody!</a:t>
            </a:r>
          </a:p>
          <a:p>
            <a:r>
              <a:rPr lang="en-US" dirty="0"/>
              <a:t>We’ve talked about what other people and organizations are doing.</a:t>
            </a:r>
          </a:p>
          <a:p>
            <a:r>
              <a:rPr lang="en-US" dirty="0"/>
              <a:t>Now I’d like to talk about things that you can do…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14578-8F80-4402-91AF-8FF1AA6F2D1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6722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Everybody is different in what they want to see in a message.</a:t>
            </a:r>
          </a:p>
          <a:p>
            <a:r>
              <a:rPr lang="en-US" dirty="0"/>
              <a:t>Some prefer option 1 which is just the text of the message.</a:t>
            </a:r>
          </a:p>
          <a:p>
            <a:r>
              <a:rPr lang="en-US" dirty="0"/>
              <a:t>Others prefer option 2 with the extended description.</a:t>
            </a:r>
          </a:p>
          <a:p>
            <a:r>
              <a:rPr lang="en-US" dirty="0"/>
              <a:t>Option 1 is considered minimum requirement.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14578-8F80-4402-91AF-8FF1AA6F2D1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945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14578-8F80-4402-91AF-8FF1AA6F2D1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5656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14578-8F80-4402-91AF-8FF1AA6F2D1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4502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14578-8F80-4402-91AF-8FF1AA6F2D1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0914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headings in your word documents.</a:t>
            </a:r>
          </a:p>
          <a:p>
            <a:r>
              <a:rPr lang="en-US" dirty="0"/>
              <a:t>You can easily navigate to each section.</a:t>
            </a:r>
          </a:p>
          <a:p>
            <a:r>
              <a:rPr lang="en-US" dirty="0"/>
              <a:t>You can easily create a table of contents.</a:t>
            </a:r>
          </a:p>
          <a:p>
            <a:r>
              <a:rPr lang="en-US" dirty="0"/>
              <a:t>Example of how using the right syntax helps everybody!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14578-8F80-4402-91AF-8FF1AA6F2D1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6319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order to see the navigation pane, you need to go to the view tab in the ribbon and select the navigation pane checkbox.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14578-8F80-4402-91AF-8FF1AA6F2D1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1352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14578-8F80-4402-91AF-8FF1AA6F2D1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065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add an alt text to a logo by right clicking on the mouse.  The alt text input box will appear.  </a:t>
            </a:r>
          </a:p>
          <a:p>
            <a:r>
              <a:rPr lang="en-US" dirty="0"/>
              <a:t>This alt text will be read by a screen reader as “P A Keystone logo.”</a:t>
            </a:r>
          </a:p>
          <a:p>
            <a:r>
              <a:rPr lang="en-US" dirty="0"/>
              <a:t>You could type out Pennsylvania for more clarity.</a:t>
            </a:r>
          </a:p>
          <a:p>
            <a:r>
              <a:rPr lang="en-US" dirty="0"/>
              <a:t>In this case, I would not try to explain the PA image and the spelled out Pennsylvania.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14578-8F80-4402-91AF-8FF1AA6F2D1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4411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with word, the first step should be to add a title in the info tab in PowerPoint.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14578-8F80-4402-91AF-8FF1AA6F2D1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9128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find that the easiest way to check reading order is by selecting “arrange” on the home tab.</a:t>
            </a:r>
          </a:p>
          <a:p>
            <a:r>
              <a:rPr lang="en-US" dirty="0"/>
              <a:t>Then selection section pane.</a:t>
            </a:r>
          </a:p>
          <a:p>
            <a:r>
              <a:rPr lang="en-US" dirty="0"/>
              <a:t>The reading order in the selection pane goes from bottom to top.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14578-8F80-4402-91AF-8FF1AA6F2D1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649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people think that accessibility is somebody else’s job.</a:t>
            </a:r>
          </a:p>
          <a:p>
            <a:r>
              <a:rPr lang="en-US" dirty="0"/>
              <a:t>Some think it’s all IT’s responsibility.</a:t>
            </a:r>
          </a:p>
          <a:p>
            <a:r>
              <a:rPr lang="en-US" dirty="0"/>
              <a:t>The truth is:  it’s everybody’s responsibility.</a:t>
            </a:r>
          </a:p>
          <a:p>
            <a:r>
              <a:rPr lang="en-US" dirty="0"/>
              <a:t>It’s just understanding what all is impacted.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14578-8F80-4402-91AF-8FF1AA6F2D1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353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Instead of waiting to add the alt text when you run the accessibility checker, you can right click the image after you add it.</a:t>
            </a:r>
          </a:p>
          <a:p>
            <a:r>
              <a:rPr lang="en-US" dirty="0"/>
              <a:t>You will get a popup menu where you select “edit alt text.”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14578-8F80-4402-91AF-8FF1AA6F2D1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9874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isn’t time to talk to all topics.  These are some additional resources that I thought you might find useful.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14578-8F80-4402-91AF-8FF1AA6F2D1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7055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all things that you can start doing in order to make sure that everyone can read your email or access your documents.</a:t>
            </a:r>
          </a:p>
          <a:p>
            <a:r>
              <a:rPr lang="en-US" dirty="0"/>
              <a:t>Do you have questions?</a:t>
            </a:r>
          </a:p>
          <a:p>
            <a:r>
              <a:rPr lang="en-US" dirty="0"/>
              <a:t>Do you have suggestions on other things that people can do?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14578-8F80-4402-91AF-8FF1AA6F2D1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155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I’m showing an example of the Review tab from Outlook, PowerPoint and Word.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14578-8F80-4402-91AF-8FF1AA6F2D1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019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first example I’m going to show you is from Outlook.</a:t>
            </a:r>
          </a:p>
          <a:p>
            <a:r>
              <a:rPr lang="en-US" dirty="0"/>
              <a:t>When you run the accessibility checker, you’ll see a list of errors.</a:t>
            </a:r>
          </a:p>
          <a:p>
            <a:r>
              <a:rPr lang="en-US" dirty="0"/>
              <a:t>In this case, there’s only one in the signature.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14578-8F80-4402-91AF-8FF1AA6F2D1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106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you expand the error, you see:</a:t>
            </a:r>
          </a:p>
          <a:p>
            <a:r>
              <a:rPr lang="en-US" dirty="0"/>
              <a:t>Recommended actions:  add a description</a:t>
            </a:r>
          </a:p>
          <a:p>
            <a:r>
              <a:rPr lang="en-US" dirty="0"/>
              <a:t>Other suggestions:  Suggest a description for me.</a:t>
            </a:r>
          </a:p>
          <a:p>
            <a:r>
              <a:rPr lang="en-US" dirty="0"/>
              <a:t>Learn more</a:t>
            </a:r>
          </a:p>
          <a:p>
            <a:r>
              <a:rPr lang="en-US" dirty="0"/>
              <a:t>Additional information:</a:t>
            </a:r>
          </a:p>
          <a:p>
            <a:r>
              <a:rPr lang="en-US" dirty="0"/>
              <a:t>Why Fix</a:t>
            </a:r>
          </a:p>
          <a:p>
            <a:r>
              <a:rPr lang="en-US" dirty="0"/>
              <a:t>Steps to fix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14578-8F80-4402-91AF-8FF1AA6F2D1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780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Best practice says, you enter the specific words in the image.</a:t>
            </a:r>
          </a:p>
          <a:p>
            <a:r>
              <a:rPr lang="en-US" dirty="0"/>
              <a:t>You can also add: a description of the woman, child and infant surrounded by the keystone.</a:t>
            </a:r>
          </a:p>
          <a:p>
            <a:r>
              <a:rPr lang="en-US" dirty="0"/>
              <a:t>Plus, you still see other options like:</a:t>
            </a:r>
          </a:p>
          <a:p>
            <a:r>
              <a:rPr lang="en-US" dirty="0"/>
              <a:t>Generate a description for me</a:t>
            </a:r>
          </a:p>
          <a:p>
            <a:r>
              <a:rPr lang="en-US" dirty="0"/>
              <a:t>And additional information about making documents accessible.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14578-8F80-4402-91AF-8FF1AA6F2D1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674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this example, when you select “generate a description for me, you see:  “a blue and white logo.  Description automatically generated with low confidence.”  </a:t>
            </a:r>
          </a:p>
          <a:p>
            <a:r>
              <a:rPr lang="en-US" dirty="0"/>
              <a:t>While this description is correct, it isn’t very good from a branding perspective or general information perspective.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14578-8F80-4402-91AF-8FF1AA6F2D1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509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there’s a chance that people who receive your email don’t know what OVR stands for, then you should spell it out “Office of Vocational Rehabilitation (OVR).</a:t>
            </a:r>
          </a:p>
          <a:p>
            <a:r>
              <a:rPr lang="en-US" dirty="0"/>
              <a:t>While this example spells it out in the signature, it doesn’t follow it with (OVR) so people still may not understand what OVR stands for.</a:t>
            </a:r>
          </a:p>
          <a:p>
            <a:endParaRPr lang="en-US" dirty="0"/>
          </a:p>
          <a:p>
            <a:r>
              <a:rPr lang="en-US" dirty="0"/>
              <a:t>I didn’t take a screenshot of each, but each icon follows the same format:</a:t>
            </a:r>
          </a:p>
          <a:p>
            <a:r>
              <a:rPr lang="en-US" dirty="0"/>
              <a:t>OVR on Twitter</a:t>
            </a:r>
          </a:p>
          <a:p>
            <a:r>
              <a:rPr lang="en-US" dirty="0"/>
              <a:t>OVR on LinkedIn</a:t>
            </a:r>
          </a:p>
          <a:p>
            <a:r>
              <a:rPr lang="en-US" dirty="0"/>
              <a:t>OVR on Instagram</a:t>
            </a:r>
          </a:p>
          <a:p>
            <a:r>
              <a:rPr lang="en-US" dirty="0"/>
              <a:t>OVR on YouTube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14578-8F80-4402-91AF-8FF1AA6F2D1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826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an employee engagement perspective, I thought this email was awesome!</a:t>
            </a:r>
          </a:p>
          <a:p>
            <a:r>
              <a:rPr lang="en-US" dirty="0"/>
              <a:t>Then, I went to forward it and found out when I ran the accessibility checker that it didn’t have an ALT text.</a:t>
            </a:r>
          </a:p>
          <a:p>
            <a:r>
              <a:rPr lang="en-US" dirty="0"/>
              <a:t>I talked to the organizer of the email and they used our email system and selected the option to include a text version of the email.</a:t>
            </a:r>
          </a:p>
          <a:p>
            <a:r>
              <a:rPr lang="en-US" dirty="0"/>
              <a:t>I didn’t’ get that text version.</a:t>
            </a:r>
          </a:p>
          <a:p>
            <a:r>
              <a:rPr lang="en-US" dirty="0"/>
              <a:t>The email system will be included in an upcoming project so we will figure out the appropriate settings at that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14578-8F80-4402-91AF-8FF1AA6F2D1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069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304800" y="6477000"/>
            <a:ext cx="508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8751E236-C57B-4023-A558-2315C435E8EC}" type="slidenum">
              <a:rPr lang="en-US" altLang="en-US" sz="900" smtClean="0">
                <a:solidFill>
                  <a:srgbClr val="0070C0"/>
                </a:solidFill>
                <a:latin typeface="Arial Narrow" panose="020B0606020202030204" pitchFamily="34" charset="0"/>
              </a:rPr>
              <a:pPr eaLnBrk="1" hangingPunct="1">
                <a:defRPr/>
              </a:pPr>
              <a:t>‹#›</a:t>
            </a:fld>
            <a:endParaRPr lang="en-US" altLang="en-US" sz="9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Picture 2" descr="gold bann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8913"/>
            <a:ext cx="115824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026C54A-68B2-4B68-8C6F-372C942E1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8" descr="Pennsylvania Office of Administration">
            <a:extLst>
              <a:ext uri="{FF2B5EF4-FFF2-40B4-BE49-F238E27FC236}">
                <a16:creationId xmlns:a16="http://schemas.microsoft.com/office/drawing/2014/main" id="{3CD20AE0-CB26-4F97-9D3E-200B3C406A7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262" y="6112054"/>
            <a:ext cx="22939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6457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68838-EAB3-4BE9-BBC9-8F7596490D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FB5A3A-D373-42AE-837C-814F9D64CA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C307D-80F2-4900-A3B0-B775C5F95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AA543-71FB-4127-A31B-508DB0136F8B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86922-6D0E-4D34-ABB5-EF4762295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9EC20-4380-482B-8A08-23CED9EF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8451-712F-46EC-AD45-4C06BD70CC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593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EAEAA-FA54-49C3-84C2-DAEF25668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A60F4-EC57-4729-A55A-1350CB49C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A8998-C2D5-4115-BC29-117EFCDA5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AA543-71FB-4127-A31B-508DB0136F8B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2D4B5-E0A5-42C4-82B9-18DB1C836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DD53A-5005-45D2-A251-D82551DBA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8451-712F-46EC-AD45-4C06BD70CC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395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F2E15-888E-4A8D-89EF-CB52870EF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2AEE13-88EA-4A22-9DCC-45AF8CDD6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EE6F6-D76E-481F-AFF9-5AF15D654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AA543-71FB-4127-A31B-508DB0136F8B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5CAE1-B85F-4ED9-89D8-418F3E024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8AD62-A8AD-4472-A9AE-C6D09C966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8451-712F-46EC-AD45-4C06BD70CC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853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B6ACD-ECE0-4170-980D-ACE6D653E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E44D7-E595-4946-BD2A-8B3246E6C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021B00-A000-4BF0-BE65-660951F42B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A686B0-129A-44A9-BBC7-923B3E3D6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AA543-71FB-4127-A31B-508DB0136F8B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202840-4EC1-4C1E-A4F3-E5BDCE11D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581914-2B18-462D-A457-52F15DDE4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8451-712F-46EC-AD45-4C06BD70CC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259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89698-1F52-49B9-BB68-0EDC9F6D8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1043E9-F07E-46E0-9952-9B8FB1085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CE1C0F-29DD-4969-879B-C7507E42D9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7177C8-8B64-4E98-8C5C-4A76262EBE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4D37E9-08CA-4DA8-BF09-A05439C1F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0BEE4B-4042-4907-8A29-1FB7035B8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AA543-71FB-4127-A31B-508DB0136F8B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ED204D-05F1-4CC7-8403-7AF20CD45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F24D1C-BD83-485E-9C1E-565B98F3C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8451-712F-46EC-AD45-4C06BD70CC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103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B63E6-6EC8-41A0-898D-9BFB7D865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342B23-EC7E-43B4-B282-224D06805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AA543-71FB-4127-A31B-508DB0136F8B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11FFCE-D230-4549-B6CA-52D6CB9D3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232AC1-59DB-4A2B-8D5C-482303889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8451-712F-46EC-AD45-4C06BD70CC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092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704925-C954-4E4D-BAC6-5410E5F5A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AA543-71FB-4127-A31B-508DB0136F8B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E48101-C193-4B95-9151-CE51A9254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544D0-0EEC-4E2D-A3DC-A70FB845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8451-712F-46EC-AD45-4C06BD70CC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810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18A5D-F064-4F4F-A6F4-B0D053CDA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48E34-CE39-49D8-BBDE-291EBC71F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DBB45B-2DB5-4077-9AE3-1D6077F0AB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E24446-B210-43EE-BF24-A544AA473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AA543-71FB-4127-A31B-508DB0136F8B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E124A0-8DA1-4C5D-9342-3EA01A70C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8A0C61-642F-4C09-930C-9111C1293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8451-712F-46EC-AD45-4C06BD70CC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5074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76308-310D-44AD-B6D0-B51108822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8FF31E-220A-446C-A227-0BAECD6C0C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C3CAAC-1F4D-44F0-AD74-908AFD6821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564CBB-CAEF-496F-BF5A-FD4A35972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AA543-71FB-4127-A31B-508DB0136F8B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8E15B9-87E1-4347-A3CF-1FB9A780A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B78605-AEDC-40A3-89CB-094082B2A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8451-712F-46EC-AD45-4C06BD70CC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4444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81826-604A-49A2-AF76-1FD03E496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9C6B75-6388-40E4-AE6A-257255B70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A92C3-E0E9-4E39-8D9C-F1C7B6123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AA543-71FB-4127-A31B-508DB0136F8B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9236A-51CA-476A-B0C8-1FA13E991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9A74A-3C75-4F6E-A825-7E2EA7462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8451-712F-46EC-AD45-4C06BD70CC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515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026C54A-68B2-4B68-8C6F-372C942E1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TextBox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04800" y="6477000"/>
            <a:ext cx="508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8751E236-C57B-4023-A558-2315C435E8EC}" type="slidenum">
              <a:rPr lang="en-US" altLang="en-US" sz="900" smtClean="0">
                <a:solidFill>
                  <a:schemeClr val="tx1"/>
                </a:solidFill>
                <a:latin typeface="Arial Narrow" panose="020B0606020202030204" pitchFamily="34" charset="0"/>
              </a:rPr>
              <a:pPr eaLnBrk="1" hangingPunct="1">
                <a:defRPr/>
              </a:pPr>
              <a:t>‹#›</a:t>
            </a:fld>
            <a:endParaRPr lang="en-US" altLang="en-US" sz="9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8913"/>
            <a:ext cx="115824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2B3F6F1-5CBF-4EA5-930A-B2FE5D5716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12800" y="1905000"/>
            <a:ext cx="3048000" cy="649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B0F451-AD74-4D0D-801B-07E0DFC38B4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64000" y="1866900"/>
            <a:ext cx="2641600" cy="800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8" descr="Pennsylvania Office of Administration">
            <a:extLst>
              <a:ext uri="{FF2B5EF4-FFF2-40B4-BE49-F238E27FC236}">
                <a16:creationId xmlns:a16="http://schemas.microsoft.com/office/drawing/2014/main" id="{74EDD875-AC20-4D32-8A9A-4F053C78A6A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262" y="6112054"/>
            <a:ext cx="22939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7457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FFE18B-212B-4DB6-9A86-DE1F613D56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D4AF86-8996-4A46-A33B-3F9149CE62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A4E2E-6E53-4785-97CA-9FCE1A699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AA543-71FB-4127-A31B-508DB0136F8B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82106-90AF-4A6B-B619-C782FFEAB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C31D1-80ED-43E1-97DE-DFC09CCAE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8451-712F-46EC-AD45-4C06BD70CC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153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026C54A-68B2-4B68-8C6F-372C942E1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TextBox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04800" y="6477000"/>
            <a:ext cx="508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8751E236-C57B-4023-A558-2315C435E8EC}" type="slidenum">
              <a:rPr lang="en-US" altLang="en-US" sz="900" smtClean="0">
                <a:solidFill>
                  <a:schemeClr val="tx1"/>
                </a:solidFill>
                <a:latin typeface="Arial Narrow" panose="020B0606020202030204" pitchFamily="34" charset="0"/>
              </a:rPr>
              <a:pPr eaLnBrk="1" hangingPunct="1">
                <a:defRPr/>
              </a:pPr>
              <a:t>‹#›</a:t>
            </a:fld>
            <a:endParaRPr lang="en-US" altLang="en-US" sz="9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8913"/>
            <a:ext cx="115824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2B3F6F1-5CBF-4EA5-930A-B2FE5D5716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12800" y="1905000"/>
            <a:ext cx="3048000" cy="649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B0F451-AD74-4D0D-801B-07E0DFC38B4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64000" y="1866900"/>
            <a:ext cx="2641600" cy="800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8" descr="Pennsylvania Office of Administration">
            <a:extLst>
              <a:ext uri="{FF2B5EF4-FFF2-40B4-BE49-F238E27FC236}">
                <a16:creationId xmlns:a16="http://schemas.microsoft.com/office/drawing/2014/main" id="{F2BB0BC5-4DA1-48BF-B8B3-196EAE3FF5F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262" y="6112054"/>
            <a:ext cx="22939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1458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026C54A-68B2-4B68-8C6F-372C942E1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TextBox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04800" y="6477000"/>
            <a:ext cx="508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8751E236-C57B-4023-A558-2315C435E8EC}" type="slidenum">
              <a:rPr lang="en-US" altLang="en-US" sz="900" smtClean="0">
                <a:solidFill>
                  <a:schemeClr val="tx1"/>
                </a:solidFill>
                <a:latin typeface="Arial Narrow" panose="020B0606020202030204" pitchFamily="34" charset="0"/>
              </a:rPr>
              <a:pPr eaLnBrk="1" hangingPunct="1">
                <a:defRPr/>
              </a:pPr>
              <a:t>‹#›</a:t>
            </a:fld>
            <a:endParaRPr lang="en-US" altLang="en-US" sz="9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8913"/>
            <a:ext cx="115824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5016EA3-0D7C-473C-8034-670AFD0D8A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286000"/>
            <a:ext cx="6781800" cy="152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8" descr="Pennsylvania Office of Administration">
            <a:extLst>
              <a:ext uri="{FF2B5EF4-FFF2-40B4-BE49-F238E27FC236}">
                <a16:creationId xmlns:a16="http://schemas.microsoft.com/office/drawing/2014/main" id="{45B8B3C2-C0B3-47B6-9DC3-6EFDCE71E5E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262" y="6112054"/>
            <a:ext cx="22939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825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026C54A-68B2-4B68-8C6F-372C942E1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TextBox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04800" y="6477000"/>
            <a:ext cx="508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8751E236-C57B-4023-A558-2315C435E8EC}" type="slidenum">
              <a:rPr lang="en-US" altLang="en-US" sz="900" smtClean="0">
                <a:solidFill>
                  <a:schemeClr val="tx1"/>
                </a:solidFill>
                <a:latin typeface="Arial Narrow" panose="020B0606020202030204" pitchFamily="34" charset="0"/>
              </a:rPr>
              <a:pPr eaLnBrk="1" hangingPunct="1">
                <a:defRPr/>
              </a:pPr>
              <a:t>‹#›</a:t>
            </a:fld>
            <a:endParaRPr lang="en-US" altLang="en-US" sz="9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8913"/>
            <a:ext cx="115824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3E85FC7-BE80-42E1-8108-577E23A844B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2209800"/>
            <a:ext cx="26162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F880288-DDC3-427F-AACB-297D9EFC53E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54400" y="2209800"/>
            <a:ext cx="23368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8" descr="Pennsylvania Office of Administration">
            <a:extLst>
              <a:ext uri="{FF2B5EF4-FFF2-40B4-BE49-F238E27FC236}">
                <a16:creationId xmlns:a16="http://schemas.microsoft.com/office/drawing/2014/main" id="{50CBF960-9626-41AD-96DD-4E81A6A24AF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262" y="6112054"/>
            <a:ext cx="22939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244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026C54A-68B2-4B68-8C6F-372C942E1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TextBox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04800" y="6477000"/>
            <a:ext cx="508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8751E236-C57B-4023-A558-2315C435E8EC}" type="slidenum">
              <a:rPr lang="en-US" altLang="en-US" sz="900" smtClean="0">
                <a:solidFill>
                  <a:schemeClr val="tx1"/>
                </a:solidFill>
                <a:latin typeface="Arial Narrow" panose="020B0606020202030204" pitchFamily="34" charset="0"/>
              </a:rPr>
              <a:pPr eaLnBrk="1" hangingPunct="1">
                <a:defRPr/>
              </a:pPr>
              <a:t>‹#›</a:t>
            </a:fld>
            <a:endParaRPr lang="en-US" altLang="en-US" sz="9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8913"/>
            <a:ext cx="115824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4B97901-EB73-4349-8040-E92EAED3AC6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887764"/>
            <a:ext cx="2743200" cy="83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C280DA1-3D44-423D-B915-0098A649875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56000" y="1866900"/>
            <a:ext cx="2336800" cy="8590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8" descr="Pennsylvania Office of Administration">
            <a:extLst>
              <a:ext uri="{FF2B5EF4-FFF2-40B4-BE49-F238E27FC236}">
                <a16:creationId xmlns:a16="http://schemas.microsoft.com/office/drawing/2014/main" id="{85CFEAAB-CE07-4FF2-B0F8-2BBDD6F82A1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262" y="6112054"/>
            <a:ext cx="22939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467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026C54A-68B2-4B68-8C6F-372C942E1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TextBox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04800" y="6477000"/>
            <a:ext cx="508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8751E236-C57B-4023-A558-2315C435E8EC}" type="slidenum">
              <a:rPr lang="en-US" altLang="en-US" sz="900" smtClean="0">
                <a:solidFill>
                  <a:schemeClr val="tx1"/>
                </a:solidFill>
                <a:latin typeface="Arial Narrow" panose="020B0606020202030204" pitchFamily="34" charset="0"/>
              </a:rPr>
              <a:pPr eaLnBrk="1" hangingPunct="1">
                <a:defRPr/>
              </a:pPr>
              <a:t>‹#›</a:t>
            </a:fld>
            <a:endParaRPr lang="en-US" altLang="en-US" sz="9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8913"/>
            <a:ext cx="115824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02A4067-DBA8-427C-8CEB-F9DF0E92CBB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4800" y="2133600"/>
            <a:ext cx="2844800" cy="649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DE12B06-C009-4197-A742-35ACC32AD1C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149600" y="2133600"/>
            <a:ext cx="2032000" cy="649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8" descr="Pennsylvania Office of Administration">
            <a:extLst>
              <a:ext uri="{FF2B5EF4-FFF2-40B4-BE49-F238E27FC236}">
                <a16:creationId xmlns:a16="http://schemas.microsoft.com/office/drawing/2014/main" id="{883D371F-6BAA-452D-BEB1-1955A63D467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262" y="6112054"/>
            <a:ext cx="22939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6091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026C54A-68B2-4B68-8C6F-372C942E1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TextBox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04800" y="6477000"/>
            <a:ext cx="508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8751E236-C57B-4023-A558-2315C435E8EC}" type="slidenum">
              <a:rPr lang="en-US" altLang="en-US" sz="900" smtClean="0">
                <a:solidFill>
                  <a:schemeClr val="tx1"/>
                </a:solidFill>
                <a:latin typeface="Arial Narrow" panose="020B0606020202030204" pitchFamily="34" charset="0"/>
              </a:rPr>
              <a:pPr eaLnBrk="1" hangingPunct="1">
                <a:defRPr/>
              </a:pPr>
              <a:t>‹#›</a:t>
            </a:fld>
            <a:endParaRPr lang="en-US" altLang="en-US" sz="9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8913"/>
            <a:ext cx="115824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B919BB7-29BA-4FEB-A397-EF992967326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04800" y="1981200"/>
            <a:ext cx="2235200" cy="6492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\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5448080-3114-497F-B880-8393C206565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540000" y="1981200"/>
            <a:ext cx="26416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F74C16C-1ACB-488D-A12F-D13A1C7386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181600" y="1981200"/>
            <a:ext cx="2946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4A479AB-F0AB-40AC-A332-F1F70EB9FF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28000" y="1981200"/>
            <a:ext cx="2946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8" descr="Pennsylvania Office of Administration">
            <a:extLst>
              <a:ext uri="{FF2B5EF4-FFF2-40B4-BE49-F238E27FC236}">
                <a16:creationId xmlns:a16="http://schemas.microsoft.com/office/drawing/2014/main" id="{37BF6654-C4B9-4032-BB47-F406CCE3213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262" y="6112054"/>
            <a:ext cx="22939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156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304800" y="6477000"/>
            <a:ext cx="508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8751E236-C57B-4023-A558-2315C435E8EC}" type="slidenum">
              <a:rPr lang="en-US" altLang="en-US" sz="900" smtClean="0">
                <a:solidFill>
                  <a:schemeClr val="tx1"/>
                </a:solidFill>
                <a:latin typeface="Arial Narrow" panose="020B0606020202030204" pitchFamily="34" charset="0"/>
              </a:rPr>
              <a:pPr eaLnBrk="1" hangingPunct="1">
                <a:defRPr/>
              </a:pPr>
              <a:t>‹#›</a:t>
            </a:fld>
            <a:endParaRPr lang="en-US" altLang="en-US" sz="9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Picture 2" descr="gold bann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8913"/>
            <a:ext cx="115824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026C54A-68B2-4B68-8C6F-372C942E1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B919BB7-29BA-4FEB-A397-EF992967326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04800" y="1981200"/>
            <a:ext cx="2235200" cy="6492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\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5448080-3114-497F-B880-8393C206565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540000" y="1981200"/>
            <a:ext cx="26416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F74C16C-1ACB-488D-A12F-D13A1C7386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181600" y="1981200"/>
            <a:ext cx="2946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4A479AB-F0AB-40AC-A332-F1F70EB9FF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28000" y="1981200"/>
            <a:ext cx="2946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8" descr="Pennsylvania Office of Administration">
            <a:extLst>
              <a:ext uri="{FF2B5EF4-FFF2-40B4-BE49-F238E27FC236}">
                <a16:creationId xmlns:a16="http://schemas.microsoft.com/office/drawing/2014/main" id="{E5C7AE04-E858-4DB4-B10E-46D4183D88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262" y="6112054"/>
            <a:ext cx="22939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239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73" r:id="rId2"/>
    <p:sldLayoutId id="2147483675" r:id="rId3"/>
    <p:sldLayoutId id="2147483672" r:id="rId4"/>
    <p:sldLayoutId id="2147483671" r:id="rId5"/>
    <p:sldLayoutId id="2147483670" r:id="rId6"/>
    <p:sldLayoutId id="2147483669" r:id="rId7"/>
    <p:sldLayoutId id="2147483668" r:id="rId8"/>
    <p:sldLayoutId id="2147483674" r:id="rId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EB8ECA-2919-4D4E-9499-42AD72B34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C54A75-7DC3-4E02-8F30-1888FA469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5FD6F-30B6-468B-929B-15C0FD14D0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AA543-71FB-4127-A31B-508DB0136F8B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A5DCBD-5D56-49B4-A99A-76E7ADB68C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86748-3BFF-476D-A793-8CA04DF944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C8451-712F-46EC-AD45-4C06BD70CCA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8" descr="Pennsylvania Office of Administration">
            <a:extLst>
              <a:ext uri="{FF2B5EF4-FFF2-40B4-BE49-F238E27FC236}">
                <a16:creationId xmlns:a16="http://schemas.microsoft.com/office/drawing/2014/main" id="{A2BC3506-22E0-4C5A-B3FC-1928A34F709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262" y="6112054"/>
            <a:ext cx="22939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23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cmp.org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rgoddard@pa.gov" TargetMode="External"/><Relationship Id="rId5" Type="http://schemas.openxmlformats.org/officeDocument/2006/relationships/hyperlink" Target="https://www.3playmedia.com/" TargetMode="External"/><Relationship Id="rId4" Type="http://schemas.openxmlformats.org/officeDocument/2006/relationships/hyperlink" Target="https://www.fcc.gov/fcc-adopts-closed-captioning-quality-standards-tv-programs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6707D9-1E88-4067-8EB6-97C9BC0E2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590801"/>
            <a:ext cx="8229599" cy="533400"/>
          </a:xfrm>
        </p:spPr>
        <p:txBody>
          <a:bodyPr/>
          <a:lstStyle/>
          <a:p>
            <a:r>
              <a:rPr lang="en-US" sz="2800" b="1" kern="1200" dirty="0">
                <a:solidFill>
                  <a:srgbClr val="002868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Accessibility Center of Excellence</a:t>
            </a:r>
            <a:endParaRPr lang="en-US" sz="2800" b="1" kern="1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5C76D2-CD32-4308-B4D5-BCDF5082FF1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24000" y="3418114"/>
            <a:ext cx="9144000" cy="1153886"/>
          </a:xfrm>
        </p:spPr>
        <p:txBody>
          <a:bodyPr/>
          <a:lstStyle/>
          <a:p>
            <a:pPr marL="0" indent="0" algn="ctr" eaLnBrk="0" hangingPunct="0">
              <a:spcBef>
                <a:spcPct val="0"/>
              </a:spcBef>
              <a:buNone/>
              <a:defRPr/>
            </a:pPr>
            <a:r>
              <a:rPr lang="en-US" sz="2400" b="1" kern="1200" dirty="0">
                <a:solidFill>
                  <a:srgbClr val="002868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Global Accessibility Awareness Day (GAAD) 2022</a:t>
            </a:r>
          </a:p>
          <a:p>
            <a:pPr marL="0" indent="0" algn="ctr" eaLnBrk="0" hangingPunct="0">
              <a:spcBef>
                <a:spcPts val="1200"/>
              </a:spcBef>
              <a:buNone/>
              <a:defRPr/>
            </a:pPr>
            <a:r>
              <a:rPr lang="en-US" sz="2400" b="1" kern="1200" dirty="0">
                <a:solidFill>
                  <a:srgbClr val="002868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What You Can Do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7E0FCD5-3A46-4521-9F90-A01014776E0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515662" y="5319010"/>
            <a:ext cx="1847538" cy="341096"/>
          </a:xfrm>
        </p:spPr>
        <p:txBody>
          <a:bodyPr/>
          <a:lstStyle/>
          <a:p>
            <a:pPr marL="0" indent="0">
              <a:buNone/>
            </a:pPr>
            <a:r>
              <a:rPr lang="en-US" sz="1400" kern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May 19, 2022</a:t>
            </a:r>
          </a:p>
        </p:txBody>
      </p:sp>
    </p:spTree>
    <p:extLst>
      <p:ext uri="{BB962C8B-B14F-4D97-AF65-F5344CB8AC3E}">
        <p14:creationId xmlns:p14="http://schemas.microsoft.com/office/powerpoint/2010/main" val="4025236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9A2E0-8EC6-447D-BE58-1B4D66707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38332"/>
            <a:ext cx="11277599" cy="685801"/>
          </a:xfrm>
        </p:spPr>
        <p:txBody>
          <a:bodyPr/>
          <a:lstStyle/>
          <a:p>
            <a:pPr algn="l"/>
            <a:r>
              <a:rPr lang="en-US" sz="2860" b="1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Email Example 3:  Alt text for the Valentine message</a:t>
            </a:r>
            <a:endParaRPr lang="en-US" sz="286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A81A83F7-0C33-4F96-B5CD-19D97F21985F}"/>
              </a:ext>
            </a:extLst>
          </p:cNvPr>
          <p:cNvSpPr txBox="1">
            <a:spLocks/>
          </p:cNvSpPr>
          <p:nvPr/>
        </p:nvSpPr>
        <p:spPr>
          <a:xfrm>
            <a:off x="381001" y="1219199"/>
            <a:ext cx="5257799" cy="441960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0" hangingPunct="0">
              <a:spcBef>
                <a:spcPct val="0"/>
              </a:spcBef>
              <a:buFontTx/>
              <a:buNone/>
              <a:defRPr/>
            </a:pPr>
            <a:r>
              <a:rPr lang="en-US" sz="2800" b="1" kern="1200" dirty="0">
                <a:solidFill>
                  <a:srgbClr val="002868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Option 1:</a:t>
            </a:r>
          </a:p>
          <a:p>
            <a:pPr marL="0" indent="0" eaLnBrk="0" hangingPunct="0">
              <a:spcBef>
                <a:spcPts val="600"/>
              </a:spcBef>
              <a:buFontTx/>
              <a:buNone/>
              <a:defRPr/>
            </a:pPr>
            <a:r>
              <a:rPr lang="en-US" sz="2400" kern="1200" dirty="0">
                <a:solidFill>
                  <a:srgbClr val="002868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#GOVLOVE.  Roses are red, Violets are blue, The most important part of our work is you!  Thanks for all you do to make the commonwealth a better place to live and work.  We appreciate you.  Happy Valentine's Day from your friends at OPE.  Logo:  Office of the Governor. Office of Performance through Excellence.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34CF6D32-03CF-49F6-B410-5DF1914642E6}"/>
              </a:ext>
            </a:extLst>
          </p:cNvPr>
          <p:cNvSpPr txBox="1">
            <a:spLocks/>
          </p:cNvSpPr>
          <p:nvPr/>
        </p:nvSpPr>
        <p:spPr>
          <a:xfrm>
            <a:off x="6215741" y="1219198"/>
            <a:ext cx="5257800" cy="441960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0" hangingPunct="0">
              <a:spcBef>
                <a:spcPct val="0"/>
              </a:spcBef>
              <a:buFontTx/>
              <a:buNone/>
              <a:defRPr/>
            </a:pPr>
            <a:r>
              <a:rPr lang="en-US" sz="2800" b="1" kern="1200" dirty="0">
                <a:solidFill>
                  <a:srgbClr val="002868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Option 2:</a:t>
            </a:r>
          </a:p>
          <a:p>
            <a:pPr eaLnBrk="0" hangingPunct="0">
              <a:spcBef>
                <a:spcPts val="600"/>
              </a:spcBef>
              <a:defRPr/>
            </a:pPr>
            <a:r>
              <a:rPr lang="en-US" sz="2400" dirty="0">
                <a:solidFill>
                  <a:srgbClr val="002868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The message in Option 1, plus</a:t>
            </a:r>
          </a:p>
          <a:p>
            <a:pPr eaLnBrk="0" hangingPunct="0">
              <a:spcBef>
                <a:spcPts val="600"/>
              </a:spcBef>
              <a:defRPr/>
            </a:pPr>
            <a:r>
              <a:rPr lang="en-US" sz="2400" dirty="0">
                <a:solidFill>
                  <a:srgbClr val="002868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 description of the image: A bluebird carrying an envelope sealed with a heart in its beak.</a:t>
            </a:r>
          </a:p>
        </p:txBody>
      </p:sp>
    </p:spTree>
    <p:extLst>
      <p:ext uri="{BB962C8B-B14F-4D97-AF65-F5344CB8AC3E}">
        <p14:creationId xmlns:p14="http://schemas.microsoft.com/office/powerpoint/2010/main" val="3395849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9A2E0-8EC6-447D-BE58-1B4D66707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38332"/>
            <a:ext cx="11277599" cy="685801"/>
          </a:xfrm>
        </p:spPr>
        <p:txBody>
          <a:bodyPr/>
          <a:lstStyle/>
          <a:p>
            <a:pPr algn="l"/>
            <a:r>
              <a:rPr lang="en-US" sz="2860" b="1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Word Example:  Add a Title </a:t>
            </a:r>
            <a:endParaRPr lang="en-US" sz="286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 descr="The title of the Language Access Handbook is highlighted in the Info tab.">
            <a:extLst>
              <a:ext uri="{FF2B5EF4-FFF2-40B4-BE49-F238E27FC236}">
                <a16:creationId xmlns:a16="http://schemas.microsoft.com/office/drawing/2014/main" id="{A33019F8-2123-4C38-BD6E-2B6D03336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007377"/>
            <a:ext cx="11582398" cy="284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192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9A2E0-8EC6-447D-BE58-1B4D66707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38332"/>
            <a:ext cx="11277599" cy="685801"/>
          </a:xfrm>
        </p:spPr>
        <p:txBody>
          <a:bodyPr/>
          <a:lstStyle/>
          <a:p>
            <a:pPr algn="l"/>
            <a:r>
              <a:rPr lang="en-US" sz="2860" b="1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Title Example 1:  Missing title in properties</a:t>
            </a:r>
            <a:endParaRPr lang="en-US" sz="286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1026" name="Picture 1" descr="Title defaults to 205.34. in Acrobat">
            <a:extLst>
              <a:ext uri="{FF2B5EF4-FFF2-40B4-BE49-F238E27FC236}">
                <a16:creationId xmlns:a16="http://schemas.microsoft.com/office/drawing/2014/main" id="{78169FAB-215D-4745-BC80-DB2985B72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1" y="914400"/>
            <a:ext cx="5579269" cy="4021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 descr="Title defaults to 205.34.pdf in browser">
            <a:extLst>
              <a:ext uri="{FF2B5EF4-FFF2-40B4-BE49-F238E27FC236}">
                <a16:creationId xmlns:a16="http://schemas.microsoft.com/office/drawing/2014/main" id="{BCAFFB35-9676-4297-A01B-1CFEA3015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67200"/>
            <a:ext cx="6781800" cy="238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9477BC-957D-44D7-B65A-4F556E162FAA}"/>
              </a:ext>
            </a:extLst>
          </p:cNvPr>
          <p:cNvSpPr txBox="1"/>
          <p:nvPr/>
        </p:nvSpPr>
        <p:spPr>
          <a:xfrm>
            <a:off x="8142767" y="1382286"/>
            <a:ext cx="375329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86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When there is no Title information in the properties, the Title that displays in Acrobat and web browsers defaults to the file name, in this case is “205_34.pdf”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86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Correct title:  Management Directive 205.34 – Commonwealth of Pennsylvania Information Technology and Acceptable Use Policy </a:t>
            </a:r>
            <a:endParaRPr lang="en-US" sz="2000" dirty="0">
              <a:solidFill>
                <a:srgbClr val="00286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640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9A2E0-8EC6-447D-BE58-1B4D66707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38332"/>
            <a:ext cx="11277599" cy="685801"/>
          </a:xfrm>
        </p:spPr>
        <p:txBody>
          <a:bodyPr/>
          <a:lstStyle/>
          <a:p>
            <a:pPr algn="l"/>
            <a:r>
              <a:rPr lang="en-US" sz="2860" b="1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Title Example 2:  Copy/paste error</a:t>
            </a:r>
            <a:endParaRPr lang="en-US" sz="286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9477BC-957D-44D7-B65A-4F556E162FAA}"/>
              </a:ext>
            </a:extLst>
          </p:cNvPr>
          <p:cNvSpPr txBox="1"/>
          <p:nvPr/>
        </p:nvSpPr>
        <p:spPr>
          <a:xfrm>
            <a:off x="288851" y="4876800"/>
            <a:ext cx="104482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86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Reusing a document “template” without updating Title property:  </a:t>
            </a:r>
            <a:r>
              <a:rPr lang="en-US" sz="2000" dirty="0">
                <a:solidFill>
                  <a:srgbClr val="00286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Although this is MD 410.10, the title attribute says Management Directive 505.</a:t>
            </a:r>
            <a:endParaRPr lang="en-US" sz="2000" dirty="0">
              <a:solidFill>
                <a:srgbClr val="00286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050" name="Picture 3" descr="File name shows as Management Directive 505, but should be 410.10.">
            <a:extLst>
              <a:ext uri="{FF2B5EF4-FFF2-40B4-BE49-F238E27FC236}">
                <a16:creationId xmlns:a16="http://schemas.microsoft.com/office/drawing/2014/main" id="{4FBE5394-F690-4541-90C2-88050C616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23" y="914400"/>
            <a:ext cx="10467023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517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9A2E0-8EC6-447D-BE58-1B4D66707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38332"/>
            <a:ext cx="11277599" cy="685801"/>
          </a:xfrm>
        </p:spPr>
        <p:txBody>
          <a:bodyPr/>
          <a:lstStyle/>
          <a:p>
            <a:pPr algn="l"/>
            <a:r>
              <a:rPr lang="en-US" sz="2860" b="1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Word Example:  Use Headings</a:t>
            </a:r>
            <a:endParaRPr lang="en-US" sz="286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 descr="The navigation pane of the Language Access Handbook shows the heading structure of the document">
            <a:extLst>
              <a:ext uri="{FF2B5EF4-FFF2-40B4-BE49-F238E27FC236}">
                <a16:creationId xmlns:a16="http://schemas.microsoft.com/office/drawing/2014/main" id="{050DE23C-31B7-475A-A24F-BF717ACDD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2" y="914400"/>
            <a:ext cx="11582396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080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9A2E0-8EC6-447D-BE58-1B4D66707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38332"/>
            <a:ext cx="11277599" cy="685801"/>
          </a:xfrm>
        </p:spPr>
        <p:txBody>
          <a:bodyPr/>
          <a:lstStyle/>
          <a:p>
            <a:pPr algn="l"/>
            <a:r>
              <a:rPr lang="en-US" sz="2860" b="1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Word Example:  Open the navigation panel</a:t>
            </a:r>
            <a:endParaRPr lang="en-US" sz="286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 descr="The navigation pane is checked in the view tab">
            <a:extLst>
              <a:ext uri="{FF2B5EF4-FFF2-40B4-BE49-F238E27FC236}">
                <a16:creationId xmlns:a16="http://schemas.microsoft.com/office/drawing/2014/main" id="{F0C896E6-6A08-4E85-8E12-D48F60588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79232"/>
            <a:ext cx="11658598" cy="229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693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9A2E0-8EC6-447D-BE58-1B4D66707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38332"/>
            <a:ext cx="11277599" cy="685801"/>
          </a:xfrm>
        </p:spPr>
        <p:txBody>
          <a:bodyPr/>
          <a:lstStyle/>
          <a:p>
            <a:pPr algn="l"/>
            <a:r>
              <a:rPr lang="en-US" sz="2860" b="1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Word Example:  Add a table of contents</a:t>
            </a:r>
            <a:endParaRPr lang="en-US" sz="286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 descr="Table of Contents is highlighted in the Reference tab.">
            <a:extLst>
              <a:ext uri="{FF2B5EF4-FFF2-40B4-BE49-F238E27FC236}">
                <a16:creationId xmlns:a16="http://schemas.microsoft.com/office/drawing/2014/main" id="{C762B90C-472A-42B6-B4B0-A4E1E007E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860228"/>
            <a:ext cx="11429998" cy="515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956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9A2E0-8EC6-447D-BE58-1B4D66707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38332"/>
            <a:ext cx="11277599" cy="685801"/>
          </a:xfrm>
        </p:spPr>
        <p:txBody>
          <a:bodyPr/>
          <a:lstStyle/>
          <a:p>
            <a:pPr algn="l"/>
            <a:r>
              <a:rPr lang="en-US" sz="2860" b="1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Word Example:  Add alt text to an image</a:t>
            </a:r>
            <a:endParaRPr lang="en-US" sz="286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 descr="Alt text for PA Keystone logo">
            <a:extLst>
              <a:ext uri="{FF2B5EF4-FFF2-40B4-BE49-F238E27FC236}">
                <a16:creationId xmlns:a16="http://schemas.microsoft.com/office/drawing/2014/main" id="{D1E6EA18-9E8B-45B4-BD1A-2F48C716C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872490"/>
            <a:ext cx="9220200" cy="511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806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9A2E0-8EC6-447D-BE58-1B4D66707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38332"/>
            <a:ext cx="11277599" cy="685801"/>
          </a:xfrm>
        </p:spPr>
        <p:txBody>
          <a:bodyPr/>
          <a:lstStyle/>
          <a:p>
            <a:pPr algn="l"/>
            <a:r>
              <a:rPr lang="en-US" sz="2860" b="1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PowerPoint Example:  Add a title</a:t>
            </a:r>
            <a:endParaRPr lang="en-US" sz="286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 descr="The title &quot;GAAD 2022 what you can...&quot; is highlighted in the info tab of the GAAD 2022 - What you can do presentation.">
            <a:extLst>
              <a:ext uri="{FF2B5EF4-FFF2-40B4-BE49-F238E27FC236}">
                <a16:creationId xmlns:a16="http://schemas.microsoft.com/office/drawing/2014/main" id="{1BE5762B-1015-4D4E-A0C5-193A6FEE9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759942"/>
            <a:ext cx="11582398" cy="333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91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9A2E0-8EC6-447D-BE58-1B4D66707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38332"/>
            <a:ext cx="11277599" cy="685801"/>
          </a:xfrm>
        </p:spPr>
        <p:txBody>
          <a:bodyPr/>
          <a:lstStyle/>
          <a:p>
            <a:pPr algn="l"/>
            <a:r>
              <a:rPr lang="en-US" sz="2860" b="1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PowerPoint Example:  Check reading order</a:t>
            </a:r>
            <a:endParaRPr lang="en-US" sz="286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Picture 10" descr="Selection pane is highlighted in the arrange drop-down.">
            <a:extLst>
              <a:ext uri="{FF2B5EF4-FFF2-40B4-BE49-F238E27FC236}">
                <a16:creationId xmlns:a16="http://schemas.microsoft.com/office/drawing/2014/main" id="{41868199-2C00-4DA4-BF97-CCDF38222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9" y="1142999"/>
            <a:ext cx="11391900" cy="486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33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9A2E0-8EC6-447D-BE58-1B4D66707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38332"/>
            <a:ext cx="11277599" cy="685801"/>
          </a:xfrm>
        </p:spPr>
        <p:txBody>
          <a:bodyPr/>
          <a:lstStyle/>
          <a:p>
            <a:pPr algn="l"/>
            <a:r>
              <a:rPr lang="en-US" sz="2860" b="1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What type of content should be accessible?</a:t>
            </a:r>
            <a:endParaRPr lang="en-US" sz="286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1658E8-4BE8-419F-B48E-26289C3BCD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81001" y="1219199"/>
            <a:ext cx="5257799" cy="4419601"/>
          </a:xfrm>
        </p:spPr>
        <p:txBody>
          <a:bodyPr/>
          <a:lstStyle/>
          <a:p>
            <a:pPr marL="0" indent="0" eaLnBrk="0" hangingPunct="0">
              <a:spcBef>
                <a:spcPct val="0"/>
              </a:spcBef>
              <a:buNone/>
              <a:defRPr/>
            </a:pPr>
            <a:r>
              <a:rPr lang="en-US" sz="2800" b="1" kern="1200" dirty="0">
                <a:solidFill>
                  <a:srgbClr val="002868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Most people think:</a:t>
            </a:r>
          </a:p>
          <a:p>
            <a:pPr eaLnBrk="0" hangingPunct="0">
              <a:spcBef>
                <a:spcPts val="600"/>
              </a:spcBef>
              <a:defRPr/>
            </a:pPr>
            <a:r>
              <a:rPr lang="en-US" sz="2800" kern="1200" dirty="0">
                <a:solidFill>
                  <a:srgbClr val="002868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Customer-facing only</a:t>
            </a:r>
          </a:p>
          <a:p>
            <a:pPr eaLnBrk="0" hangingPunct="0">
              <a:spcBef>
                <a:spcPts val="600"/>
              </a:spcBef>
              <a:defRPr/>
            </a:pPr>
            <a:r>
              <a:rPr lang="en-US" sz="2800" kern="1200" dirty="0">
                <a:solidFill>
                  <a:srgbClr val="002868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Websites</a:t>
            </a:r>
          </a:p>
          <a:p>
            <a:pPr eaLnBrk="0" hangingPunct="0">
              <a:spcBef>
                <a:spcPts val="600"/>
              </a:spcBef>
              <a:defRPr/>
            </a:pPr>
            <a:r>
              <a:rPr lang="en-US" sz="2800" kern="1200" dirty="0">
                <a:solidFill>
                  <a:srgbClr val="002868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Applications</a:t>
            </a:r>
          </a:p>
          <a:p>
            <a:pPr eaLnBrk="0" hangingPunct="0">
              <a:spcBef>
                <a:spcPts val="600"/>
              </a:spcBef>
              <a:defRPr/>
            </a:pPr>
            <a:r>
              <a:rPr lang="en-US" sz="2800" kern="1200" dirty="0">
                <a:solidFill>
                  <a:srgbClr val="002868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Mobile Apps</a:t>
            </a:r>
          </a:p>
          <a:p>
            <a:pPr eaLnBrk="0" hangingPunct="0">
              <a:spcBef>
                <a:spcPts val="600"/>
              </a:spcBef>
              <a:defRPr/>
            </a:pPr>
            <a:r>
              <a:rPr lang="en-US" sz="2800" kern="1200" dirty="0">
                <a:solidFill>
                  <a:srgbClr val="002868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Captions for videos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9E431D5A-2A77-411D-81F1-9D28B2998EBF}"/>
              </a:ext>
            </a:extLst>
          </p:cNvPr>
          <p:cNvSpPr txBox="1">
            <a:spLocks/>
          </p:cNvSpPr>
          <p:nvPr/>
        </p:nvSpPr>
        <p:spPr>
          <a:xfrm>
            <a:off x="6215741" y="1219198"/>
            <a:ext cx="5257800" cy="441960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0" hangingPunct="0">
              <a:spcBef>
                <a:spcPct val="0"/>
              </a:spcBef>
              <a:buFontTx/>
              <a:buNone/>
              <a:defRPr/>
            </a:pPr>
            <a:r>
              <a:rPr lang="en-US" sz="2800" b="1" kern="1200" dirty="0">
                <a:solidFill>
                  <a:srgbClr val="002868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They forget about:</a:t>
            </a:r>
          </a:p>
          <a:p>
            <a:pPr eaLnBrk="0" hangingPunct="0">
              <a:spcBef>
                <a:spcPts val="600"/>
              </a:spcBef>
              <a:defRPr/>
            </a:pPr>
            <a:r>
              <a:rPr lang="en-US" sz="2800" dirty="0">
                <a:solidFill>
                  <a:srgbClr val="002868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Employee-facing</a:t>
            </a:r>
            <a:endParaRPr lang="en-US" sz="2800" kern="1200" dirty="0">
              <a:solidFill>
                <a:srgbClr val="002868"/>
              </a:solidFill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eaLnBrk="0" hangingPunct="0">
              <a:spcBef>
                <a:spcPts val="600"/>
              </a:spcBef>
              <a:defRPr/>
            </a:pPr>
            <a:r>
              <a:rPr lang="en-US" sz="2800" dirty="0">
                <a:solidFill>
                  <a:srgbClr val="002868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Email</a:t>
            </a:r>
          </a:p>
          <a:p>
            <a:pPr eaLnBrk="0" hangingPunct="0">
              <a:spcBef>
                <a:spcPts val="600"/>
              </a:spcBef>
              <a:defRPr/>
            </a:pPr>
            <a:r>
              <a:rPr lang="en-US" sz="2800" kern="1200" dirty="0">
                <a:solidFill>
                  <a:srgbClr val="002868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Documents</a:t>
            </a:r>
          </a:p>
          <a:p>
            <a:pPr eaLnBrk="0" hangingPunct="0">
              <a:spcBef>
                <a:spcPts val="600"/>
              </a:spcBef>
              <a:defRPr/>
            </a:pPr>
            <a:r>
              <a:rPr lang="en-US" sz="2800" dirty="0">
                <a:solidFill>
                  <a:srgbClr val="002868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Audio descriptions, transcripts for videos</a:t>
            </a:r>
          </a:p>
          <a:p>
            <a:pPr eaLnBrk="0" hangingPunct="0">
              <a:spcBef>
                <a:spcPts val="600"/>
              </a:spcBef>
              <a:defRPr/>
            </a:pPr>
            <a:r>
              <a:rPr lang="en-US" sz="2800" dirty="0">
                <a:solidFill>
                  <a:srgbClr val="00286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</a:t>
            </a:r>
            <a:r>
              <a:rPr lang="en-US" sz="2800" dirty="0">
                <a:solidFill>
                  <a:srgbClr val="00286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ive captions and transcripts for meetings</a:t>
            </a:r>
            <a:endParaRPr lang="en-US" sz="2800" dirty="0">
              <a:solidFill>
                <a:srgbClr val="002868"/>
              </a:solidFill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eaLnBrk="0" hangingPunct="0">
              <a:spcBef>
                <a:spcPts val="600"/>
              </a:spcBef>
              <a:defRPr/>
            </a:pPr>
            <a:endParaRPr lang="en-US" sz="2800" kern="1200" dirty="0">
              <a:solidFill>
                <a:srgbClr val="002868"/>
              </a:solidFill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3338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9A2E0-8EC6-447D-BE58-1B4D66707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38332"/>
            <a:ext cx="11277599" cy="685801"/>
          </a:xfrm>
        </p:spPr>
        <p:txBody>
          <a:bodyPr/>
          <a:lstStyle/>
          <a:p>
            <a:pPr algn="l"/>
            <a:r>
              <a:rPr lang="en-US" sz="2860" b="1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PowerPoint Example:  Add alt text</a:t>
            </a:r>
            <a:endParaRPr lang="en-US" sz="286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 descr="Edit alt text is highlighted in the drop-down box that appears when you right click on the image.">
            <a:extLst>
              <a:ext uri="{FF2B5EF4-FFF2-40B4-BE49-F238E27FC236}">
                <a16:creationId xmlns:a16="http://schemas.microsoft.com/office/drawing/2014/main" id="{479DB5B5-B725-4109-9573-86C040CD2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295400"/>
            <a:ext cx="7334250" cy="4267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B08E3E-08D1-431A-B20D-5BAE984BD222}"/>
              </a:ext>
            </a:extLst>
          </p:cNvPr>
          <p:cNvSpPr txBox="1"/>
          <p:nvPr/>
        </p:nvSpPr>
        <p:spPr>
          <a:xfrm>
            <a:off x="8610600" y="2521059"/>
            <a:ext cx="312420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86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You can also right click on the image to add alt text.</a:t>
            </a:r>
          </a:p>
        </p:txBody>
      </p:sp>
    </p:spTree>
    <p:extLst>
      <p:ext uri="{BB962C8B-B14F-4D97-AF65-F5344CB8AC3E}">
        <p14:creationId xmlns:p14="http://schemas.microsoft.com/office/powerpoint/2010/main" val="3962859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9A2E0-8EC6-447D-BE58-1B4D66707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38332"/>
            <a:ext cx="11277599" cy="685801"/>
          </a:xfrm>
        </p:spPr>
        <p:txBody>
          <a:bodyPr/>
          <a:lstStyle/>
          <a:p>
            <a:pPr algn="l"/>
            <a:r>
              <a:rPr lang="en-US" sz="2860" b="1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Resources</a:t>
            </a:r>
            <a:endParaRPr lang="en-US" sz="286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ABD33A35-82B3-48CF-B59C-EAE2D0ECE3C2}"/>
              </a:ext>
            </a:extLst>
          </p:cNvPr>
          <p:cNvSpPr txBox="1">
            <a:spLocks/>
          </p:cNvSpPr>
          <p:nvPr/>
        </p:nvSpPr>
        <p:spPr>
          <a:xfrm>
            <a:off x="228600" y="1234109"/>
            <a:ext cx="5562598" cy="44808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0" hangingPunct="0">
              <a:spcBef>
                <a:spcPct val="0"/>
              </a:spcBef>
              <a:buFontTx/>
              <a:buNone/>
              <a:defRPr/>
            </a:pPr>
            <a:r>
              <a:rPr lang="en-US" sz="2400" b="1" kern="1200" dirty="0">
                <a:solidFill>
                  <a:srgbClr val="002868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Captions, Transcripts and Audio Description</a:t>
            </a:r>
          </a:p>
          <a:p>
            <a:pPr eaLnBrk="0" hangingPunct="0">
              <a:spcBef>
                <a:spcPts val="600"/>
              </a:spcBef>
              <a:defRPr/>
            </a:pPr>
            <a:r>
              <a:rPr lang="en-US" sz="2400" dirty="0">
                <a:solidFill>
                  <a:srgbClr val="203864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Described and Captioned Media Program</a:t>
            </a:r>
            <a:endParaRPr lang="en-US" sz="2400" dirty="0">
              <a:solidFill>
                <a:srgbClr val="20386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eaLnBrk="0" hangingPunct="0">
              <a:spcBef>
                <a:spcPts val="600"/>
              </a:spcBef>
              <a:defRPr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FCC Closed Captioning Standards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eaLnBrk="0" hangingPunct="0">
              <a:spcBef>
                <a:spcPts val="600"/>
              </a:spcBef>
              <a:defRPr/>
            </a:pPr>
            <a:r>
              <a:rPr lang="en-US" sz="2400" dirty="0">
                <a:solidFill>
                  <a:srgbClr val="20386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3P</a:t>
            </a:r>
            <a:r>
              <a:rPr lang="en-US" sz="2400" dirty="0">
                <a:solidFill>
                  <a:srgbClr val="203864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layMedia</a:t>
            </a:r>
            <a:endParaRPr lang="en-US" sz="2400" dirty="0">
              <a:solidFill>
                <a:srgbClr val="20386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eaLnBrk="0" hangingPunct="0">
              <a:spcBef>
                <a:spcPts val="600"/>
              </a:spcBef>
              <a:defRPr/>
            </a:pPr>
            <a:endParaRPr lang="en-US" sz="2400" dirty="0">
              <a:solidFill>
                <a:srgbClr val="203864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eaLnBrk="0" hangingPunct="0">
              <a:spcBef>
                <a:spcPts val="600"/>
              </a:spcBef>
              <a:buFontTx/>
              <a:buNone/>
              <a:defRPr/>
            </a:pPr>
            <a:endParaRPr lang="en-US" sz="2400" kern="1200" dirty="0">
              <a:solidFill>
                <a:srgbClr val="002868"/>
              </a:solidFill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1658E8-4BE8-419F-B48E-26289C3BCD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24600" y="1257300"/>
            <a:ext cx="5562598" cy="44577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 eaLnBrk="0" hangingPunct="0">
              <a:spcBef>
                <a:spcPts val="600"/>
              </a:spcBef>
              <a:buNone/>
              <a:defRPr/>
            </a:pPr>
            <a:r>
              <a:rPr lang="en-US" sz="2200" b="1" dirty="0">
                <a:solidFill>
                  <a:srgbClr val="2038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Speech to text &amp;</a:t>
            </a:r>
            <a:r>
              <a:rPr lang="en-US" sz="2200" b="1" dirty="0">
                <a:solidFill>
                  <a:srgbClr val="00286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200" b="1" dirty="0">
                <a:solidFill>
                  <a:srgbClr val="002868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</a:t>
            </a:r>
            <a:r>
              <a:rPr lang="en-US" sz="2200" b="1" dirty="0">
                <a:solidFill>
                  <a:srgbClr val="00286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ccessible </a:t>
            </a:r>
            <a:r>
              <a:rPr lang="en-US" sz="2200" b="1" dirty="0">
                <a:solidFill>
                  <a:srgbClr val="002868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</a:t>
            </a:r>
            <a:r>
              <a:rPr lang="en-US" sz="2200" b="1" dirty="0">
                <a:solidFill>
                  <a:srgbClr val="00286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elecommunications</a:t>
            </a:r>
          </a:p>
          <a:p>
            <a:pPr marL="0" indent="0" eaLnBrk="0" hangingPunct="0">
              <a:spcBef>
                <a:spcPts val="600"/>
              </a:spcBef>
              <a:buNone/>
              <a:defRPr/>
            </a:pPr>
            <a:r>
              <a:rPr lang="en-US" sz="2000" dirty="0">
                <a:solidFill>
                  <a:srgbClr val="2038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(Speech to text: Live captions, CART and transcripts.  </a:t>
            </a:r>
            <a:r>
              <a:rPr lang="en-US" sz="2000" dirty="0">
                <a:solidFill>
                  <a:srgbClr val="00286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Accessible telecom: captioned phones, captioned apps, live captions in MS Teams and Zoom, etc.)</a:t>
            </a:r>
            <a:endParaRPr lang="en-US" sz="2000" dirty="0">
              <a:solidFill>
                <a:srgbClr val="002868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eaLnBrk="0" hangingPunct="0">
              <a:spcBef>
                <a:spcPts val="600"/>
              </a:spcBef>
              <a:buNone/>
              <a:defRPr/>
            </a:pPr>
            <a:r>
              <a:rPr lang="en-US" sz="2200" b="1" i="1" dirty="0">
                <a:solidFill>
                  <a:srgbClr val="20386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Russ Goddard</a:t>
            </a:r>
            <a:r>
              <a:rPr lang="en-US" sz="2200" dirty="0">
                <a:solidFill>
                  <a:srgbClr val="20386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Statewide Coordinator of Deaf, Hard of Hearing, and DeafBlind Services</a:t>
            </a:r>
          </a:p>
          <a:p>
            <a:pPr marL="0" indent="0" eaLnBrk="0" hangingPunct="0">
              <a:spcBef>
                <a:spcPts val="600"/>
              </a:spcBef>
              <a:buNone/>
              <a:defRPr/>
            </a:pPr>
            <a:r>
              <a:rPr lang="en-US" sz="2200" dirty="0">
                <a:solidFill>
                  <a:srgbClr val="20386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PA Department of Labor &amp; Industry | Office of Vocational Rehabilitation </a:t>
            </a:r>
            <a:endParaRPr lang="en-US" sz="22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eaLnBrk="0" hangingPunct="0">
              <a:spcBef>
                <a:spcPts val="600"/>
              </a:spcBef>
              <a:buNone/>
              <a:defRPr/>
            </a:pPr>
            <a:r>
              <a:rPr lang="en-US" sz="2200" dirty="0">
                <a:solidFill>
                  <a:srgbClr val="2038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email</a:t>
            </a:r>
            <a:r>
              <a:rPr lang="en-US" sz="2200" dirty="0">
                <a:solidFill>
                  <a:srgbClr val="20386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en-US" sz="2200" u="sng" dirty="0">
                <a:solidFill>
                  <a:srgbClr val="20386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hlinkClick r:id="rId6"/>
              </a:rPr>
              <a:t>rgoddard@pa.gov</a:t>
            </a:r>
            <a:r>
              <a:rPr lang="en-US" sz="2200" dirty="0">
                <a:solidFill>
                  <a:srgbClr val="20386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7813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9A2E0-8EC6-447D-BE58-1B4D66707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38332"/>
            <a:ext cx="11277599" cy="685801"/>
          </a:xfrm>
        </p:spPr>
        <p:txBody>
          <a:bodyPr/>
          <a:lstStyle/>
          <a:p>
            <a:pPr algn="l"/>
            <a:r>
              <a:rPr lang="en-US" sz="2860" b="1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Contact</a:t>
            </a:r>
            <a:endParaRPr lang="en-US" sz="286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1658E8-4BE8-419F-B48E-26289C3BCD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81001" y="1676400"/>
            <a:ext cx="11506197" cy="3962400"/>
          </a:xfrm>
        </p:spPr>
        <p:txBody>
          <a:bodyPr/>
          <a:lstStyle/>
          <a:p>
            <a:pPr marL="0" indent="0" eaLnBrk="0" hangingPunct="0">
              <a:spcBef>
                <a:spcPct val="0"/>
              </a:spcBef>
              <a:buNone/>
              <a:defRPr/>
            </a:pPr>
            <a:r>
              <a:rPr lang="en-US" sz="2800" b="1" kern="1200" dirty="0">
                <a:solidFill>
                  <a:srgbClr val="002868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Ellen Strom</a:t>
            </a:r>
          </a:p>
          <a:p>
            <a:pPr marL="0" indent="0" eaLnBrk="0" hangingPunct="0">
              <a:spcBef>
                <a:spcPts val="600"/>
              </a:spcBef>
              <a:buNone/>
              <a:defRPr/>
            </a:pPr>
            <a:r>
              <a:rPr lang="en-US" sz="2800" kern="1200" dirty="0">
                <a:solidFill>
                  <a:srgbClr val="002868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Chief Accessibility Officer</a:t>
            </a:r>
          </a:p>
          <a:p>
            <a:pPr marL="0" indent="0" eaLnBrk="0" hangingPunct="0">
              <a:spcBef>
                <a:spcPts val="600"/>
              </a:spcBef>
              <a:buNone/>
              <a:defRPr/>
            </a:pPr>
            <a:r>
              <a:rPr lang="en-US" sz="2800" kern="1200" dirty="0">
                <a:solidFill>
                  <a:srgbClr val="002868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PA Office of Administration</a:t>
            </a:r>
          </a:p>
          <a:p>
            <a:pPr marL="0" indent="0" eaLnBrk="0" hangingPunct="0">
              <a:spcBef>
                <a:spcPts val="600"/>
              </a:spcBef>
              <a:buNone/>
              <a:defRPr/>
            </a:pPr>
            <a:r>
              <a:rPr lang="en-US" sz="2800" kern="1200" dirty="0">
                <a:solidFill>
                  <a:srgbClr val="002868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Office for Information Technology</a:t>
            </a:r>
          </a:p>
          <a:p>
            <a:pPr marL="0" indent="0" eaLnBrk="0" hangingPunct="0">
              <a:spcBef>
                <a:spcPts val="600"/>
              </a:spcBef>
              <a:buNone/>
              <a:defRPr/>
            </a:pPr>
            <a:r>
              <a:rPr lang="en-US" sz="2800" kern="1200" dirty="0">
                <a:solidFill>
                  <a:srgbClr val="002868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Accessibility Center of Excellence</a:t>
            </a:r>
          </a:p>
          <a:p>
            <a:pPr marL="0" indent="0" eaLnBrk="0" hangingPunct="0">
              <a:spcBef>
                <a:spcPts val="600"/>
              </a:spcBef>
              <a:buNone/>
              <a:defRPr/>
            </a:pPr>
            <a:r>
              <a:rPr lang="en-US" sz="2800" kern="1200" dirty="0">
                <a:solidFill>
                  <a:srgbClr val="002868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Email:  RA-OAAccessibility@pa.gov</a:t>
            </a:r>
          </a:p>
        </p:txBody>
      </p:sp>
    </p:spTree>
    <p:extLst>
      <p:ext uri="{BB962C8B-B14F-4D97-AF65-F5344CB8AC3E}">
        <p14:creationId xmlns:p14="http://schemas.microsoft.com/office/powerpoint/2010/main" val="859759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9A2E0-8EC6-447D-BE58-1B4D66707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38332"/>
            <a:ext cx="11277599" cy="685801"/>
          </a:xfrm>
        </p:spPr>
        <p:txBody>
          <a:bodyPr/>
          <a:lstStyle/>
          <a:p>
            <a:pPr algn="l"/>
            <a:r>
              <a:rPr lang="en-US" sz="2860" b="1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What’s one thing you can do?</a:t>
            </a:r>
            <a:endParaRPr lang="en-US" sz="286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1658E8-4BE8-419F-B48E-26289C3BCD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81001" y="1219199"/>
            <a:ext cx="11506197" cy="609601"/>
          </a:xfrm>
        </p:spPr>
        <p:txBody>
          <a:bodyPr/>
          <a:lstStyle/>
          <a:p>
            <a:pPr marL="0" indent="0" eaLnBrk="0" hangingPunct="0">
              <a:spcBef>
                <a:spcPct val="0"/>
              </a:spcBef>
              <a:buNone/>
              <a:defRPr/>
            </a:pPr>
            <a:r>
              <a:rPr lang="en-US" sz="2800" b="1" kern="1200" dirty="0">
                <a:solidFill>
                  <a:srgbClr val="002868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Use the accessibility checker!</a:t>
            </a:r>
          </a:p>
        </p:txBody>
      </p:sp>
      <p:pic>
        <p:nvPicPr>
          <p:cNvPr id="6" name="Picture 5" descr="The review tab in Outlook that hosts the spell check and the accessibility checker.">
            <a:extLst>
              <a:ext uri="{FF2B5EF4-FFF2-40B4-BE49-F238E27FC236}">
                <a16:creationId xmlns:a16="http://schemas.microsoft.com/office/drawing/2014/main" id="{1164DE0B-7088-4430-9095-1C918BD8D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1" y="1981200"/>
            <a:ext cx="7269480" cy="1388745"/>
          </a:xfrm>
          <a:prstGeom prst="rect">
            <a:avLst/>
          </a:prstGeom>
        </p:spPr>
      </p:pic>
      <p:pic>
        <p:nvPicPr>
          <p:cNvPr id="8" name="Picture 7" descr="The review tab in PowerPoint that hosts the spell check and accessibility checker.">
            <a:extLst>
              <a:ext uri="{FF2B5EF4-FFF2-40B4-BE49-F238E27FC236}">
                <a16:creationId xmlns:a16="http://schemas.microsoft.com/office/drawing/2014/main" id="{E7477730-B29C-4914-AA25-C3982A200D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459" y="3577149"/>
            <a:ext cx="7920990" cy="1331595"/>
          </a:xfrm>
          <a:prstGeom prst="rect">
            <a:avLst/>
          </a:prstGeom>
        </p:spPr>
      </p:pic>
      <p:pic>
        <p:nvPicPr>
          <p:cNvPr id="10" name="Picture 9" descr="The review tab in word that hosts the spell check and accessibility checker.">
            <a:extLst>
              <a:ext uri="{FF2B5EF4-FFF2-40B4-BE49-F238E27FC236}">
                <a16:creationId xmlns:a16="http://schemas.microsoft.com/office/drawing/2014/main" id="{FD2ACEB5-516D-4352-AEC4-D80A8568C4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230" y="5118294"/>
            <a:ext cx="7526655" cy="1320165"/>
          </a:xfrm>
          <a:prstGeom prst="rect">
            <a:avLst/>
          </a:prstGeom>
        </p:spPr>
      </p:pic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E929E053-00A2-43A1-A3FA-93FFC031A409}"/>
              </a:ext>
            </a:extLst>
          </p:cNvPr>
          <p:cNvSpPr txBox="1">
            <a:spLocks/>
          </p:cNvSpPr>
          <p:nvPr/>
        </p:nvSpPr>
        <p:spPr>
          <a:xfrm>
            <a:off x="8534399" y="1828800"/>
            <a:ext cx="3200401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0" hangingPunct="0">
              <a:spcBef>
                <a:spcPts val="600"/>
              </a:spcBef>
              <a:buNone/>
              <a:defRPr/>
            </a:pPr>
            <a:r>
              <a:rPr lang="en-US" sz="2800" dirty="0">
                <a:solidFill>
                  <a:srgbClr val="002868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The accessibility checker is on the Review ribbon, next to spell check in Microsoft products.</a:t>
            </a:r>
            <a:endParaRPr lang="en-US" sz="2800" kern="1200" dirty="0">
              <a:solidFill>
                <a:srgbClr val="002868"/>
              </a:solidFill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570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9A2E0-8EC6-447D-BE58-1B4D66707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38332"/>
            <a:ext cx="11277599" cy="685801"/>
          </a:xfrm>
        </p:spPr>
        <p:txBody>
          <a:bodyPr/>
          <a:lstStyle/>
          <a:p>
            <a:pPr algn="l"/>
            <a:r>
              <a:rPr lang="en-US" sz="2860" b="1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Email Example 1:  Accessibility error found</a:t>
            </a:r>
            <a:endParaRPr lang="en-US" sz="286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22" name="Picture 21" descr="The accessibility checker shows that the email has 1 missing alt text.">
            <a:extLst>
              <a:ext uri="{FF2B5EF4-FFF2-40B4-BE49-F238E27FC236}">
                <a16:creationId xmlns:a16="http://schemas.microsoft.com/office/drawing/2014/main" id="{A65DB6BA-B3F6-4F4D-A497-47B4AE691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912621"/>
            <a:ext cx="11488589" cy="518337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B048DFB-EAEF-492E-8303-49118ADF6CC7}"/>
              </a:ext>
            </a:extLst>
          </p:cNvPr>
          <p:cNvSpPr txBox="1"/>
          <p:nvPr/>
        </p:nvSpPr>
        <p:spPr>
          <a:xfrm>
            <a:off x="3352800" y="4711005"/>
            <a:ext cx="5114206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The Accessibility (A11y) Checker provides a list of the errors found.</a:t>
            </a:r>
          </a:p>
        </p:txBody>
      </p:sp>
    </p:spTree>
    <p:extLst>
      <p:ext uri="{BB962C8B-B14F-4D97-AF65-F5344CB8AC3E}">
        <p14:creationId xmlns:p14="http://schemas.microsoft.com/office/powerpoint/2010/main" val="3838700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9A2E0-8EC6-447D-BE58-1B4D66707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38332"/>
            <a:ext cx="11277599" cy="685801"/>
          </a:xfrm>
        </p:spPr>
        <p:txBody>
          <a:bodyPr/>
          <a:lstStyle/>
          <a:p>
            <a:pPr algn="l"/>
            <a:r>
              <a:rPr lang="en-US" sz="2860" b="1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Email Example 1:  Expand information</a:t>
            </a:r>
            <a:endParaRPr lang="en-US" sz="286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8" name="Picture 7" descr="Accessibility error is expanded and shows that adding a description is the recommended action.">
            <a:extLst>
              <a:ext uri="{FF2B5EF4-FFF2-40B4-BE49-F238E27FC236}">
                <a16:creationId xmlns:a16="http://schemas.microsoft.com/office/drawing/2014/main" id="{95AF717B-CF85-40CC-A5A8-14C05E40D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2" y="903934"/>
            <a:ext cx="11582396" cy="49634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B62164-9F7E-4130-8A22-EF657B3C7EA1}"/>
              </a:ext>
            </a:extLst>
          </p:cNvPr>
          <p:cNvSpPr txBox="1"/>
          <p:nvPr/>
        </p:nvSpPr>
        <p:spPr>
          <a:xfrm>
            <a:off x="3581400" y="4031126"/>
            <a:ext cx="5257800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When you expand the error,  you get: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The option to add a description.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Information on why and how to fix the error</a:t>
            </a:r>
          </a:p>
        </p:txBody>
      </p:sp>
    </p:spTree>
    <p:extLst>
      <p:ext uri="{BB962C8B-B14F-4D97-AF65-F5344CB8AC3E}">
        <p14:creationId xmlns:p14="http://schemas.microsoft.com/office/powerpoint/2010/main" val="221870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9A2E0-8EC6-447D-BE58-1B4D66707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38332"/>
            <a:ext cx="11277599" cy="685801"/>
          </a:xfrm>
        </p:spPr>
        <p:txBody>
          <a:bodyPr/>
          <a:lstStyle/>
          <a:p>
            <a:pPr algn="l"/>
            <a:r>
              <a:rPr lang="en-US" sz="2860" b="1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Email Example 1:  Add description</a:t>
            </a:r>
            <a:endParaRPr lang="en-US" sz="286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8" name="Picture 7" descr="The error goes away as the alt text is been added.">
            <a:extLst>
              <a:ext uri="{FF2B5EF4-FFF2-40B4-BE49-F238E27FC236}">
                <a16:creationId xmlns:a16="http://schemas.microsoft.com/office/drawing/2014/main" id="{069AFD54-31C0-423D-B7FB-2794DCD65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77525"/>
            <a:ext cx="11658598" cy="49154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505BD5-11DE-4BD7-ADE5-3ED666FA1C5A}"/>
              </a:ext>
            </a:extLst>
          </p:cNvPr>
          <p:cNvSpPr txBox="1"/>
          <p:nvPr/>
        </p:nvSpPr>
        <p:spPr>
          <a:xfrm>
            <a:off x="3219448" y="4495800"/>
            <a:ext cx="5676901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Once you add the description, the error message disappears.</a:t>
            </a:r>
          </a:p>
        </p:txBody>
      </p:sp>
    </p:spTree>
    <p:extLst>
      <p:ext uri="{BB962C8B-B14F-4D97-AF65-F5344CB8AC3E}">
        <p14:creationId xmlns:p14="http://schemas.microsoft.com/office/powerpoint/2010/main" val="2468373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9A2E0-8EC6-447D-BE58-1B4D66707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38332"/>
            <a:ext cx="11277599" cy="685801"/>
          </a:xfrm>
        </p:spPr>
        <p:txBody>
          <a:bodyPr/>
          <a:lstStyle/>
          <a:p>
            <a:pPr algn="l"/>
            <a:r>
              <a:rPr lang="en-US" sz="2860" b="1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Email Example 1:  Auto-generated description</a:t>
            </a:r>
            <a:endParaRPr lang="en-US" sz="286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Picture 12" descr="The accessibility checker shows that the alt text was auto-generated with low confidence.">
            <a:extLst>
              <a:ext uri="{FF2B5EF4-FFF2-40B4-BE49-F238E27FC236}">
                <a16:creationId xmlns:a16="http://schemas.microsoft.com/office/drawing/2014/main" id="{14E88A69-E264-4FC0-978E-15C4C932B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833" y="960237"/>
            <a:ext cx="11542698" cy="49375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303CF73-2AAA-48B7-A2D8-70EF9287FE1A}"/>
              </a:ext>
            </a:extLst>
          </p:cNvPr>
          <p:cNvSpPr txBox="1"/>
          <p:nvPr/>
        </p:nvSpPr>
        <p:spPr>
          <a:xfrm>
            <a:off x="3047998" y="4114800"/>
            <a:ext cx="8839200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Auto-generated descriptions must always be reviewed.  You can see from this example that the description isn’t very accurate.</a:t>
            </a:r>
          </a:p>
        </p:txBody>
      </p:sp>
    </p:spTree>
    <p:extLst>
      <p:ext uri="{BB962C8B-B14F-4D97-AF65-F5344CB8AC3E}">
        <p14:creationId xmlns:p14="http://schemas.microsoft.com/office/powerpoint/2010/main" val="3308257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9A2E0-8EC6-447D-BE58-1B4D66707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38332"/>
            <a:ext cx="11277599" cy="685801"/>
          </a:xfrm>
        </p:spPr>
        <p:txBody>
          <a:bodyPr/>
          <a:lstStyle/>
          <a:p>
            <a:pPr algn="l"/>
            <a:r>
              <a:rPr lang="en-US" sz="2860" b="1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Email Example 2:  Good alt text for Facebook</a:t>
            </a:r>
            <a:endParaRPr lang="en-US" sz="286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 descr="Alt Text shows as OVR on Facebook">
            <a:extLst>
              <a:ext uri="{FF2B5EF4-FFF2-40B4-BE49-F238E27FC236}">
                <a16:creationId xmlns:a16="http://schemas.microsoft.com/office/drawing/2014/main" id="{A41EF19A-A99F-4D07-B454-B5113FAC4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2" y="914400"/>
            <a:ext cx="11582396" cy="5029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E798D2-6D9E-4FD8-9713-11BAE4D67812}"/>
              </a:ext>
            </a:extLst>
          </p:cNvPr>
          <p:cNvSpPr txBox="1"/>
          <p:nvPr/>
        </p:nvSpPr>
        <p:spPr>
          <a:xfrm>
            <a:off x="3429000" y="4800600"/>
            <a:ext cx="746760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This alt text is a very clear description unless you don’t know what OVR is.</a:t>
            </a:r>
          </a:p>
        </p:txBody>
      </p:sp>
    </p:spTree>
    <p:extLst>
      <p:ext uri="{BB962C8B-B14F-4D97-AF65-F5344CB8AC3E}">
        <p14:creationId xmlns:p14="http://schemas.microsoft.com/office/powerpoint/2010/main" val="2539996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9A2E0-8EC6-447D-BE58-1B4D66707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38332"/>
            <a:ext cx="11277599" cy="685801"/>
          </a:xfrm>
        </p:spPr>
        <p:txBody>
          <a:bodyPr/>
          <a:lstStyle/>
          <a:p>
            <a:pPr algn="l"/>
            <a:r>
              <a:rPr lang="en-US" sz="2860" b="1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Email Example 3:  Message in an image</a:t>
            </a:r>
            <a:endParaRPr lang="en-US" sz="286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 descr="Happy Valentine's Day email from the Office of Performance through Excellence.  #GOVLOVE. Roses are red, Violets are blue, The most important part of our work is you!  Thanks for all you do to make the commonwealth a better place to live and work.  We appreciate you.  Happy Valentine's Day from your friends at OPE.  Office of the Governor. Office of Performance through Excellence.">
            <a:extLst>
              <a:ext uri="{FF2B5EF4-FFF2-40B4-BE49-F238E27FC236}">
                <a16:creationId xmlns:a16="http://schemas.microsoft.com/office/drawing/2014/main" id="{87A875B0-65B7-4813-BD1F-190623DF2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044673"/>
            <a:ext cx="7955280" cy="567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58449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1-09-15 CIO IT All Hands PPT (Updated template).potx" id="{5E1FF417-7966-4C74-A7E1-90A22D394A97}" vid="{086B2C00-B763-4AF3-9B37-C9B7F62AFE95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1-09-15 CIO IT All Hands PPT (Updated template).potx" id="{5E1FF417-7966-4C74-A7E1-90A22D394A97}" vid="{08C7C886-EE42-48C3-B802-DFFD7DEF259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5F82E7A13F5F4B97A20C425DE03F7D" ma:contentTypeVersion="19" ma:contentTypeDescription="Create a new document." ma:contentTypeScope="" ma:versionID="57ddaa7510bb2f033537543c8cb4c6cb">
  <xsd:schema xmlns:xsd="http://www.w3.org/2001/XMLSchema" xmlns:xs="http://www.w3.org/2001/XMLSchema" xmlns:p="http://schemas.microsoft.com/office/2006/metadata/properties" xmlns:ns1="http://schemas.microsoft.com/sharepoint/v3" xmlns:ns2="47eae38a-0467-4ffa-85fc-8fe3a0780a30" xmlns:ns3="baca08cd-e445-4f5f-abfa-9cfbbc844a4c" targetNamespace="http://schemas.microsoft.com/office/2006/metadata/properties" ma:root="true" ma:fieldsID="939407298a0a863b738a9f54c9293800" ns1:_="" ns2:_="" ns3:_="">
    <xsd:import namespace="http://schemas.microsoft.com/sharepoint/v3"/>
    <xsd:import namespace="47eae38a-0467-4ffa-85fc-8fe3a0780a30"/>
    <xsd:import namespace="baca08cd-e445-4f5f-abfa-9cfbbc844a4c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Ed" minOccurs="0"/>
                <xsd:element ref="ns2:MediaLengthInSeconds" minOccurs="0"/>
                <xsd:element ref="ns2:Notes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eae38a-0467-4ffa-85fc-8fe3a0780a30" elementFormDefault="qualified">
    <xsd:import namespace="http://schemas.microsoft.com/office/2006/documentManagement/types"/>
    <xsd:import namespace="http://schemas.microsoft.com/office/infopath/2007/PartnerControls"/>
    <xsd:element name="Category" ma:index="2" nillable="true" ma:displayName="Category" ma:internalName="Category" ma:readOnly="false">
      <xsd:simpleType>
        <xsd:restriction base="dms:Text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hidden="true" ma:internalName="MediaServiceAutoTags" ma:readOnly="true">
      <xsd:simpleType>
        <xsd:restriction base="dms:Text"/>
      </xsd:simpleType>
    </xsd:element>
    <xsd:element name="MediaServiceOCR" ma:index="13" nillable="true" ma:displayName="MediaServiceOCR" ma:hidden="true" ma:internalName="MediaServiceOCR" ma:readOnly="true">
      <xsd:simpleType>
        <xsd:restriction base="dms:Note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hidden="true" ma:internalName="MediaServiceKeyPoints" ma:readOnly="true">
      <xsd:simpleType>
        <xsd:restriction base="dms:Note"/>
      </xsd:simpleType>
    </xsd:element>
    <xsd:element name="MediaServiceLocation" ma:index="22" nillable="true" ma:displayName="Location" ma:hidden="true" ma:internalName="MediaServiceLocation" ma:readOnly="true">
      <xsd:simpleType>
        <xsd:restriction base="dms:Text"/>
      </xsd:simpleType>
    </xsd:element>
    <xsd:element name="Ed" ma:index="23" nillable="true" ma:displayName="Assigned" ma:description="who is working on this file" ma:format="Dropdown" ma:list="UserInfo" ma:SharePointGroup="0" ma:internalName="Ed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Notes0" ma:index="25" nillable="true" ma:displayName="Notes" ma:internalName="Notes0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ca08cd-e445-4f5f-abfa-9cfbbc844a4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Category xmlns="47eae38a-0467-4ffa-85fc-8fe3a0780a30" xsi:nil="true"/>
    <Ed xmlns="47eae38a-0467-4ffa-85fc-8fe3a0780a30">
      <UserInfo>
        <DisplayName/>
        <AccountId xsi:nil="true"/>
        <AccountType/>
      </UserInfo>
    </Ed>
    <_ip_UnifiedCompliancePolicyProperties xmlns="http://schemas.microsoft.com/sharepoint/v3" xsi:nil="true"/>
    <Notes0 xmlns="47eae38a-0467-4ffa-85fc-8fe3a0780a30" xsi:nil="true"/>
  </documentManagement>
</p:properties>
</file>

<file path=customXml/itemProps1.xml><?xml version="1.0" encoding="utf-8"?>
<ds:datastoreItem xmlns:ds="http://schemas.openxmlformats.org/officeDocument/2006/customXml" ds:itemID="{6301B273-A1D6-4A74-9E2C-379FAD14F1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7eae38a-0467-4ffa-85fc-8fe3a0780a30"/>
    <ds:schemaRef ds:uri="baca08cd-e445-4f5f-abfa-9cfbbc844a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1677831-AFC3-4DAE-9500-95C194C1D6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3598EE-92FF-4F74-B120-F73478404B8E}">
  <ds:schemaRefs>
    <ds:schemaRef ds:uri="http://purl.org/dc/terms/"/>
    <ds:schemaRef ds:uri="baca08cd-e445-4f5f-abfa-9cfbbc844a4c"/>
    <ds:schemaRef ds:uri="http://schemas.microsoft.com/office/2006/documentManagement/types"/>
    <ds:schemaRef ds:uri="47eae38a-0467-4ffa-85fc-8fe3a0780a30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sharepoint/v3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2021-09-15 CIO IT All Hands PPT (Updated template)</Template>
  <TotalTime>2076</TotalTime>
  <Words>1380</Words>
  <Application>Microsoft Office PowerPoint</Application>
  <PresentationFormat>Widescreen</PresentationFormat>
  <Paragraphs>153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Arial Narrow</vt:lpstr>
      <vt:lpstr>Calibri</vt:lpstr>
      <vt:lpstr>Calibri Light</vt:lpstr>
      <vt:lpstr>Verdana</vt:lpstr>
      <vt:lpstr>Default Design</vt:lpstr>
      <vt:lpstr>Custom Design</vt:lpstr>
      <vt:lpstr>Accessibility Center of Excellence</vt:lpstr>
      <vt:lpstr>What type of content should be accessible?</vt:lpstr>
      <vt:lpstr>What’s one thing you can do?</vt:lpstr>
      <vt:lpstr>Email Example 1:  Accessibility error found</vt:lpstr>
      <vt:lpstr>Email Example 1:  Expand information</vt:lpstr>
      <vt:lpstr>Email Example 1:  Add description</vt:lpstr>
      <vt:lpstr>Email Example 1:  Auto-generated description</vt:lpstr>
      <vt:lpstr>Email Example 2:  Good alt text for Facebook</vt:lpstr>
      <vt:lpstr>Email Example 3:  Message in an image</vt:lpstr>
      <vt:lpstr>Email Example 3:  Alt text for the Valentine message</vt:lpstr>
      <vt:lpstr>Word Example:  Add a Title </vt:lpstr>
      <vt:lpstr>Title Example 1:  Missing title in properties</vt:lpstr>
      <vt:lpstr>Title Example 2:  Copy/paste error</vt:lpstr>
      <vt:lpstr>Word Example:  Use Headings</vt:lpstr>
      <vt:lpstr>Word Example:  Open the navigation panel</vt:lpstr>
      <vt:lpstr>Word Example:  Add a table of contents</vt:lpstr>
      <vt:lpstr>Word Example:  Add alt text to an image</vt:lpstr>
      <vt:lpstr>PowerPoint Example:  Add a title</vt:lpstr>
      <vt:lpstr>PowerPoint Example:  Check reading order</vt:lpstr>
      <vt:lpstr>PowerPoint Example:  Add alt text</vt:lpstr>
      <vt:lpstr>Resources</vt:lpstr>
      <vt:lpstr>Contact</vt:lpstr>
    </vt:vector>
  </TitlesOfParts>
  <Company>Office of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GAAD 2022 What You Can Do</dc:title>
  <dc:creator>Strom, Ellen</dc:creator>
  <cp:lastModifiedBy>Strom, Ellen</cp:lastModifiedBy>
  <cp:revision>9</cp:revision>
  <cp:lastPrinted>2019-01-22T15:54:17Z</cp:lastPrinted>
  <dcterms:created xsi:type="dcterms:W3CDTF">2021-10-05T13:10:33Z</dcterms:created>
  <dcterms:modified xsi:type="dcterms:W3CDTF">2022-05-12T14:57:34Z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0x010100475F82E7A13F5F4B97A20C425DE03F7D</vt:lpwstr>
  </property>
</Properties>
</file>