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9" r:id="rId5"/>
    <p:sldId id="260" r:id="rId6"/>
    <p:sldId id="261" r:id="rId7"/>
    <p:sldId id="270" r:id="rId8"/>
    <p:sldId id="262" r:id="rId9"/>
    <p:sldId id="271" r:id="rId10"/>
    <p:sldId id="263" r:id="rId11"/>
    <p:sldId id="266" r:id="rId12"/>
    <p:sldId id="264" r:id="rId13"/>
    <p:sldId id="267" r:id="rId14"/>
    <p:sldId id="26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5DF8BD-5EDA-7BC6-91D1-8560F46EDFD3}" v="34" dt="2022-05-06T12:51:59.448"/>
    <p1510:client id="{8271D8C4-0798-427F-88DF-8E9C4E43BAEA}" v="19" dt="2022-05-06T12:56:06.233"/>
    <p1510:client id="{EB2DC28F-FF8F-BDFB-6CDD-D2EA2FF89C0B}" v="62" dt="2022-05-05T21:54:32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388" autoAdjust="0"/>
  </p:normalViewPr>
  <p:slideViewPr>
    <p:cSldViewPr snapToGrid="0">
      <p:cViewPr varScale="1">
        <p:scale>
          <a:sx n="54" d="100"/>
          <a:sy n="54" d="100"/>
        </p:scale>
        <p:origin x="328" y="56"/>
      </p:cViewPr>
      <p:guideLst/>
    </p:cSldViewPr>
  </p:slideViewPr>
  <p:outlineViewPr>
    <p:cViewPr>
      <p:scale>
        <a:sx n="33" d="100"/>
        <a:sy n="33" d="100"/>
      </p:scale>
      <p:origin x="0" y="-385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C9AC3-4AF2-45ED-8D89-365A3EDC531B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52F56-C5D1-41FA-8A4E-90799113F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93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52F56-C5D1-41FA-8A4E-90799113F69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4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1364-5B5E-44F8-8C5C-70FA82594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472037-92E7-4BC4-A20D-6A3BB2222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4C842-D903-4164-912F-78CF5B0C0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AE09-100A-404D-8F4C-7BA78032FCD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5D9CD-5E1A-450D-A780-E9036408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E8D38-A2E2-4E84-92B1-77D0CF11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3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6D759-A8EB-4775-BED0-CED83CDE1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0CC728-CAB4-40BA-A220-153B25B83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0D352-24E4-4B72-A83E-A7BBA2FFB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F0AC-AB86-47DC-9998-9961EAF66A3F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941A4-9891-4047-A37A-6DC5DD34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5818A-D743-402A-90FC-74FA58261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89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129280-BC80-41CF-8A21-2DB7EA624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D3157-A507-40AC-9586-DB2ADED3A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7C68C-C756-40C7-B2C3-50CA05C5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0878-6B0E-4D36-B37B-CD54464C813E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DEC39-08E6-4E63-8D77-7C643CED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1A16B-DF52-4AC9-9067-CCB23401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A7AB-72EF-4BBC-8D7A-5447BDE2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A309-705B-4A04-BA70-AC5D47BE5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85989-73E5-4311-AC8F-FF893664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F881B-140C-4278-A113-E337DCC606B7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64E43-EE80-43CD-B8E4-60620A78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E51F3-7F2C-466E-B042-39057FC3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02839-C331-497A-A463-065FDF8F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7C531-9336-45FC-A5AD-52585833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5F3CE-5D56-4F86-9F34-05F68FCF4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C6BD-5F8D-461E-9098-6D33DA553777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3DB76-4B94-4BA3-86B4-AA42BDE0F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CAB2D-5362-4C30-BAF0-9702F9098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77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E61DD-3CE0-4CB5-80F2-247A2C8E1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50568-4908-49E1-B812-2ECE3827A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B2123-80C1-44C3-B463-D8001E788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B117A-C7FF-4826-9DBA-74993C7E6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376-45C1-4356-B420-2CC35B602F80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A1CD5-47A4-463E-AEEC-F54E564B3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89AFD-191A-476F-8EC6-CFD33ECB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1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8298-7539-4899-AF7E-D7444ADF0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A6A32-2FA7-44C3-8FAB-13275ED05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15DC6-1549-4A57-9EAF-B7CAA7DAF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BEC476-64E9-47B3-970C-18276F75F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C305E-B85D-4B49-A3C0-02A4006C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9AB43-EEDA-49EA-88D3-AA3C276E9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AE03-4F60-4BA6-98D6-8F3C601CEDAE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E9D872-6AD3-40A2-BE69-8A2CC8C30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631231-FDE2-4006-9C6A-5F211692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4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0CC4C-632C-434E-A4A0-E64FCA08A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8D0C2-4B44-4C56-945F-E478D7B3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3A32-8338-483B-82F6-6154EDFCBAA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3C155-C6A2-4082-AD2B-4818860E4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869605-D4C2-407B-8DE1-21A017EA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4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3F37AD-F06A-43DD-9DBC-D5A8165E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6D86-2817-4FBF-8D95-D8019989385B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ADE6B-F319-4E07-81C6-AFFEB5CC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46F5E-0DBE-4C3E-80DC-8C3CD950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5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45787-A9D7-4935-B14D-BBAB6BDD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528A3-AAF6-4209-A0DC-A30A850C5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E818-0D33-4CD2-B600-6552A27ED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AEB29-1FD2-4A4E-8403-E22C5CFB0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BFEE-0E6F-4C21-AC8D-3C49643D036C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1D7B6-C44C-4D08-9A32-AA58E69E4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B9EC8-CBAC-4678-98E3-A8DBB5252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88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41141-92F8-4F6B-9B28-BFC0CFBDF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E50AE3-3CBB-415A-89D8-418C2F1C1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4A1F4-5EAB-4226-85D9-D503F8F46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16E96-DFBB-421B-BB8B-22B1AFD2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A1C7-01C8-443F-B2AE-0D95A462A861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76032-1A66-42A5-8917-96C968A0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1C242-AA5A-4E14-B2F5-15EDA008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3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192BE7-AD6F-4493-96AF-07EFD041B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64A58-7981-498B-BF44-C4C7C3CA6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3CE61-A838-4C21-BE21-362DFE1C4D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D86C1-7FAE-4568-AAF8-2753684826A6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B99E1-1E13-4DDE-AC2D-D8023AF17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02620-C649-4258-A18B-2CB7DD6F4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23E1-213F-401C-826E-B750F05AD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04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5DFF49-A90E-4CF1-8BDC-36CA2DC0BC4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346222" y="1573919"/>
            <a:ext cx="7394222" cy="103105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vantGarde-Demi"/>
                <a:ea typeface="Calibri" panose="020F0502020204030204" pitchFamily="34" charset="0"/>
                <a:cs typeface="AvantGarde-Demi"/>
              </a:rPr>
              <a:t>Center for Assistive &amp; Rehabilitative Technology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vantGarde-Demi"/>
                <a:ea typeface="Calibri" panose="020F0502020204030204" pitchFamily="34" charset="0"/>
                <a:cs typeface="AvantGarde-Demi"/>
              </a:rPr>
              <a:t>Hiram G. Andrews Center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431AE82-84C9-6549-263B-42CCEF6EE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2222" y="2868261"/>
            <a:ext cx="6961481" cy="32079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ea typeface="+mn-lt"/>
                <a:cs typeface="+mn-lt"/>
              </a:rPr>
              <a:t>727 Goucher Street </a:t>
            </a:r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ea typeface="+mn-lt"/>
                <a:cs typeface="+mn-lt"/>
              </a:rPr>
              <a:t>Johnstown, PA 15905-3092</a:t>
            </a:r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ea typeface="+mn-lt"/>
                <a:cs typeface="+mn-lt"/>
              </a:rPr>
              <a:t>814/254-0599 Voice</a:t>
            </a:r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ea typeface="+mn-lt"/>
                <a:cs typeface="+mn-lt"/>
              </a:rPr>
              <a:t>800/762-4211</a:t>
            </a:r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ea typeface="+mn-lt"/>
                <a:cs typeface="+mn-lt"/>
              </a:rPr>
              <a:t>814/254-0647 FAX</a:t>
            </a:r>
          </a:p>
          <a:p>
            <a:pPr>
              <a:lnSpc>
                <a:spcPct val="150000"/>
              </a:lnSpc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4C1D76-236E-4BA8-9B5A-9EEC84A5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1</a:t>
            </a:fld>
            <a:endParaRPr lang="en-US" dirty="0"/>
          </a:p>
        </p:txBody>
      </p:sp>
      <p:pic>
        <p:nvPicPr>
          <p:cNvPr id="4" name="Picture 3" descr="CART logo">
            <a:extLst>
              <a:ext uri="{FF2B5EF4-FFF2-40B4-BE49-F238E27FC236}">
                <a16:creationId xmlns:a16="http://schemas.microsoft.com/office/drawing/2014/main" id="{EE1D0FC7-94DA-4786-9605-485D3FD49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36" y="1341036"/>
            <a:ext cx="3135600" cy="262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248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RT logo">
            <a:extLst>
              <a:ext uri="{FF2B5EF4-FFF2-40B4-BE49-F238E27FC236}">
                <a16:creationId xmlns:a16="http://schemas.microsoft.com/office/drawing/2014/main" id="{7C4F7AF5-1415-4BEE-8382-BC5E5B978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26" y="365125"/>
            <a:ext cx="8566992" cy="1344854"/>
          </a:xfrm>
        </p:spPr>
        <p:txBody>
          <a:bodyPr>
            <a:normAutofit/>
          </a:bodyPr>
          <a:lstStyle/>
          <a:p>
            <a:r>
              <a:rPr lang="en-US" dirty="0"/>
              <a:t>Digital Accessibility to the Internet for Visual Impairment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08187"/>
            <a:ext cx="10901217" cy="466039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Technology for the visually impaired:</a:t>
            </a:r>
          </a:p>
          <a:p>
            <a:r>
              <a:rPr lang="en-US" dirty="0"/>
              <a:t>Screen Magnification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ZoomText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Magic</a:t>
            </a:r>
            <a:endParaRPr lang="en-US" dirty="0">
              <a:cs typeface="Calibri" panose="020F0502020204030204"/>
            </a:endParaRPr>
          </a:p>
          <a:p>
            <a:pPr lvl="1"/>
            <a:endParaRPr lang="en-US" sz="1700" dirty="0">
              <a:cs typeface="Calibri" panose="020F0502020204030204"/>
            </a:endParaRPr>
          </a:p>
          <a:p>
            <a:r>
              <a:rPr lang="en-US" dirty="0"/>
              <a:t>Screen Reader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JAWS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Dolphin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Wynn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Kurzweil 1000 &amp; 3000</a:t>
            </a:r>
            <a:endParaRPr lang="en-US" dirty="0">
              <a:cs typeface="Calibri" panose="020F0502020204030204"/>
            </a:endParaRPr>
          </a:p>
          <a:p>
            <a:pPr lvl="1"/>
            <a:endParaRPr lang="en-US" sz="1700" dirty="0">
              <a:cs typeface="Calibri" panose="020F0502020204030204"/>
            </a:endParaRPr>
          </a:p>
          <a:p>
            <a:r>
              <a:rPr lang="en-US" dirty="0"/>
              <a:t>Alternative to Print – Refreshable Braille Display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Focus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Brilliant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Braille Sense (Note Taker)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/>
              <a:t>Braille Note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91BAC-0D8C-49FD-8662-0CDE2E1DD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18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RT logo">
            <a:extLst>
              <a:ext uri="{FF2B5EF4-FFF2-40B4-BE49-F238E27FC236}">
                <a16:creationId xmlns:a16="http://schemas.microsoft.com/office/drawing/2014/main" id="{C2C5F817-AEF3-4AA7-AB88-D2F01BECD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968" y="365125"/>
            <a:ext cx="8499473" cy="1344854"/>
          </a:xfrm>
        </p:spPr>
        <p:txBody>
          <a:bodyPr>
            <a:normAutofit/>
          </a:bodyPr>
          <a:lstStyle/>
          <a:p>
            <a:r>
              <a:rPr lang="en-US" dirty="0"/>
              <a:t>Digital Accessibility to the Internet for Physical Impairment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46727"/>
            <a:ext cx="10901217" cy="456769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Technology for the those with physical impairments:</a:t>
            </a:r>
          </a:p>
          <a:p>
            <a:r>
              <a:rPr lang="en-US" dirty="0">
                <a:cs typeface="Calibri" panose="020F0502020204030204"/>
              </a:rPr>
              <a:t>Keyboards and Mice</a:t>
            </a:r>
          </a:p>
          <a:p>
            <a:pPr lvl="1"/>
            <a:r>
              <a:rPr lang="en-US" dirty="0">
                <a:cs typeface="Calibri" panose="020F0502020204030204"/>
              </a:rPr>
              <a:t>One-Handed Keyboard</a:t>
            </a:r>
          </a:p>
          <a:p>
            <a:pPr lvl="1"/>
            <a:r>
              <a:rPr lang="en-US" dirty="0">
                <a:cs typeface="Calibri" panose="020F0502020204030204"/>
              </a:rPr>
              <a:t>Trackball Mouse</a:t>
            </a:r>
            <a:br>
              <a:rPr lang="en-US" dirty="0">
                <a:cs typeface="Calibri" panose="020F0502020204030204"/>
              </a:rPr>
            </a:b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Keyboard Shortcuts</a:t>
            </a:r>
          </a:p>
          <a:p>
            <a:pPr lvl="1"/>
            <a:r>
              <a:rPr lang="en-US" dirty="0">
                <a:cs typeface="Calibri" panose="020F0502020204030204"/>
              </a:rPr>
              <a:t>Sticky Keys</a:t>
            </a:r>
            <a:br>
              <a:rPr lang="en-US" dirty="0">
                <a:cs typeface="Calibri" panose="020F0502020204030204"/>
              </a:rPr>
            </a:b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Hands-Free Mouse Tracking</a:t>
            </a:r>
          </a:p>
          <a:p>
            <a:pPr lvl="1"/>
            <a:r>
              <a:rPr lang="en-US" dirty="0">
                <a:cs typeface="Calibri" panose="020F0502020204030204"/>
              </a:rPr>
              <a:t>EyeGaze</a:t>
            </a:r>
          </a:p>
          <a:p>
            <a:pPr lvl="1"/>
            <a:r>
              <a:rPr lang="en-US" dirty="0">
                <a:cs typeface="Calibri" panose="020F0502020204030204"/>
              </a:rPr>
              <a:t>Sip and Puff Systems</a:t>
            </a:r>
            <a:br>
              <a:rPr lang="en-US" dirty="0">
                <a:cs typeface="Calibri" panose="020F0502020204030204"/>
              </a:rPr>
            </a:b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Voice Control/Speech-to-Text</a:t>
            </a:r>
          </a:p>
          <a:p>
            <a:pPr lvl="1"/>
            <a:r>
              <a:rPr lang="en-US" dirty="0">
                <a:cs typeface="Calibri" panose="020F0502020204030204"/>
              </a:rPr>
              <a:t>Dragon Naturally Speaking</a:t>
            </a:r>
          </a:p>
          <a:p>
            <a:pPr lvl="1"/>
            <a:r>
              <a:rPr lang="en-US" dirty="0">
                <a:cs typeface="Calibri" panose="020F0502020204030204"/>
              </a:rPr>
              <a:t>Enhanced Dictation</a:t>
            </a:r>
          </a:p>
          <a:p>
            <a:pPr marL="914400" lvl="1" indent="-457200"/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457200" indent="-457200"/>
            <a:endParaRPr lang="en-US" dirty="0">
              <a:cs typeface="Calibri" panose="020F050202020403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14AAB-E316-4580-B0FB-63A9B41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dirty="0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561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RT logo">
            <a:extLst>
              <a:ext uri="{FF2B5EF4-FFF2-40B4-BE49-F238E27FC236}">
                <a16:creationId xmlns:a16="http://schemas.microsoft.com/office/drawing/2014/main" id="{47CFBB46-17F0-48F8-AFE1-695B5DF3E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968" y="365125"/>
            <a:ext cx="8576637" cy="1344854"/>
          </a:xfrm>
        </p:spPr>
        <p:txBody>
          <a:bodyPr>
            <a:normAutofit/>
          </a:bodyPr>
          <a:lstStyle/>
          <a:p>
            <a:r>
              <a:rPr lang="en-US" dirty="0"/>
              <a:t>Digital Accessibility to the Interne for the Hearing Impaired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799"/>
            <a:ext cx="10901217" cy="43481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Technology for the hearing impaired: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Captions</a:t>
            </a:r>
            <a:endParaRPr lang="en-US" dirty="0">
              <a:cs typeface="Calibri"/>
            </a:endParaRPr>
          </a:p>
          <a:p>
            <a:r>
              <a:rPr lang="en-US" dirty="0"/>
              <a:t>Video Relay Service</a:t>
            </a:r>
            <a:endParaRPr lang="en-US" dirty="0">
              <a:cs typeface="Calibri"/>
            </a:endParaRPr>
          </a:p>
          <a:p>
            <a:r>
              <a:rPr lang="en-US" dirty="0"/>
              <a:t>Hearing Aids-Bluetooth Capable</a:t>
            </a:r>
            <a:endParaRPr lang="en-US" dirty="0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5CE5D-EB4D-4E2B-987F-A7734442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2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RT logo">
            <a:extLst>
              <a:ext uri="{FF2B5EF4-FFF2-40B4-BE49-F238E27FC236}">
                <a16:creationId xmlns:a16="http://schemas.microsoft.com/office/drawing/2014/main" id="{001CC4DB-E0E9-4B29-BCB8-1253C066579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968" y="365125"/>
            <a:ext cx="8489826" cy="1344854"/>
          </a:xfrm>
        </p:spPr>
        <p:txBody>
          <a:bodyPr/>
          <a:lstStyle/>
          <a:p>
            <a:r>
              <a:rPr lang="en-US" dirty="0"/>
              <a:t>History of CART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976" y="1811043"/>
            <a:ext cx="9786074" cy="4748673"/>
          </a:xfrm>
        </p:spPr>
        <p:txBody>
          <a:bodyPr bIns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In the early 1990’s the Office of Vocational Rehabilitation Consumer Advisory Board requested a “one stop shop” to meet all of an individual’s assistive technology needs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Consumers were evaluated at several locations, receiving recommendations, and finding that their technology did not work together and/or not used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Example: a person going to clinics for a wheelchair evaluation and a vehicle modification evaluation finds their wheelchair does not fit in their vehicle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2D12B-6031-4636-B5DC-F413B2B4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968" y="365125"/>
            <a:ext cx="8499472" cy="1344854"/>
          </a:xfrm>
        </p:spPr>
        <p:txBody>
          <a:bodyPr/>
          <a:lstStyle/>
          <a:p>
            <a:r>
              <a:rPr lang="en-US" dirty="0"/>
              <a:t>History 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1217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Department of Labor and Industry and the University of Pittsburgh  collaborated to begin the Center for Assistive and Rehabilitative Technology (CART)</a:t>
            </a:r>
          </a:p>
          <a:p>
            <a:pPr>
              <a:lnSpc>
                <a:spcPct val="150000"/>
              </a:lnSpc>
            </a:pPr>
            <a:r>
              <a:rPr lang="en-US" dirty="0"/>
              <a:t>CART opened its doors in 1995</a:t>
            </a:r>
          </a:p>
          <a:p>
            <a:pPr>
              <a:lnSpc>
                <a:spcPct val="150000"/>
              </a:lnSpc>
            </a:pPr>
            <a:r>
              <a:rPr lang="en-US" dirty="0"/>
              <a:t>CART has been providing Assistive Technology Evaluations to OVR customers and employees throughout the state of PA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 descr="CART logo">
            <a:extLst>
              <a:ext uri="{FF2B5EF4-FFF2-40B4-BE49-F238E27FC236}">
                <a16:creationId xmlns:a16="http://schemas.microsoft.com/office/drawing/2014/main" id="{991E4639-72A0-4F77-B615-9BEB07224AD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01987-3A0B-4CFC-AB65-52CF26850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11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27" y="365125"/>
            <a:ext cx="8566991" cy="1344854"/>
          </a:xfrm>
        </p:spPr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75103"/>
            <a:ext cx="10901217" cy="41018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ea typeface="Verdana"/>
                <a:cs typeface="Verdana" panose="020B0604030504040204" pitchFamily="34" charset="0"/>
              </a:rPr>
              <a:t>To enhance the ability of persons with severe disabilities to fulfill their life goals through the provision of assistive technology services.</a:t>
            </a:r>
          </a:p>
          <a:p>
            <a:pPr>
              <a:lnSpc>
                <a:spcPct val="150000"/>
              </a:lnSpc>
            </a:pPr>
            <a:endParaRPr lang="en-US" sz="3200" dirty="0"/>
          </a:p>
          <a:p>
            <a:pPr marL="0" indent="0">
              <a:lnSpc>
                <a:spcPct val="150000"/>
              </a:lnSpc>
              <a:buNone/>
            </a:pPr>
            <a:endParaRPr lang="en-US" sz="3200" dirty="0"/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  <p:pic>
        <p:nvPicPr>
          <p:cNvPr id="4" name="Picture 3" descr="CART logo">
            <a:extLst>
              <a:ext uri="{FF2B5EF4-FFF2-40B4-BE49-F238E27FC236}">
                <a16:creationId xmlns:a16="http://schemas.microsoft.com/office/drawing/2014/main" id="{991E4639-72A0-4F77-B615-9BEB07224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01987-3A0B-4CFC-AB65-52CF26850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98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968" y="365125"/>
            <a:ext cx="8538054" cy="1344854"/>
          </a:xfrm>
        </p:spPr>
        <p:txBody>
          <a:bodyPr/>
          <a:lstStyle/>
          <a:p>
            <a:r>
              <a:rPr lang="en-US" dirty="0"/>
              <a:t>CART Service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75104"/>
            <a:ext cx="10901217" cy="41831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600" dirty="0"/>
              <a:t>CART Department assistive technology specialists evaluate a customer’s abilities</a:t>
            </a:r>
          </a:p>
          <a:p>
            <a:pPr>
              <a:lnSpc>
                <a:spcPct val="170000"/>
              </a:lnSpc>
            </a:pPr>
            <a:r>
              <a:rPr lang="en-US" sz="3600" dirty="0"/>
              <a:t>Specialists match customers with appropriate technology to maximize their independence in home, school, and/or work environments</a:t>
            </a:r>
          </a:p>
          <a:p>
            <a:pPr>
              <a:lnSpc>
                <a:spcPct val="170000"/>
              </a:lnSpc>
            </a:pPr>
            <a:r>
              <a:rPr lang="en-US" sz="3600" dirty="0"/>
              <a:t>Evaluation, equipment recommendations, and training needs can be addressed in all areas</a:t>
            </a:r>
          </a:p>
        </p:txBody>
      </p:sp>
      <p:pic>
        <p:nvPicPr>
          <p:cNvPr id="4" name="Picture 3" descr="CART logo">
            <a:extLst>
              <a:ext uri="{FF2B5EF4-FFF2-40B4-BE49-F238E27FC236}">
                <a16:creationId xmlns:a16="http://schemas.microsoft.com/office/drawing/2014/main" id="{991E4639-72A0-4F77-B615-9BEB07224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CC37A-3134-45E4-A6A9-F73DE255F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7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27" y="365125"/>
            <a:ext cx="8566991" cy="1344854"/>
          </a:xfrm>
        </p:spPr>
        <p:txBody>
          <a:bodyPr/>
          <a:lstStyle/>
          <a:p>
            <a:r>
              <a:rPr lang="en-US" dirty="0"/>
              <a:t>Assistive Technology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75104"/>
            <a:ext cx="10901217" cy="428124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300" dirty="0"/>
              <a:t>The following assistive technology evaluations are provided within the CART department: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300" dirty="0"/>
          </a:p>
          <a:p>
            <a:pPr>
              <a:lnSpc>
                <a:spcPct val="100000"/>
              </a:lnSpc>
            </a:pPr>
            <a:r>
              <a:rPr lang="en-US" sz="2300" dirty="0"/>
              <a:t>Cognitive AT 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Computer Access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Activities of Daily Living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Disability Support Services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Pre-Driver Assessment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Environmental Controls</a:t>
            </a:r>
          </a:p>
        </p:txBody>
      </p:sp>
      <p:pic>
        <p:nvPicPr>
          <p:cNvPr id="4" name="Picture 3" descr="CART logo">
            <a:extLst>
              <a:ext uri="{FF2B5EF4-FFF2-40B4-BE49-F238E27FC236}">
                <a16:creationId xmlns:a16="http://schemas.microsoft.com/office/drawing/2014/main" id="{991E4639-72A0-4F77-B615-9BEB07224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CC37A-3134-45E4-A6A9-F73DE255F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6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RT logo">
            <a:extLst>
              <a:ext uri="{FF2B5EF4-FFF2-40B4-BE49-F238E27FC236}">
                <a16:creationId xmlns:a16="http://schemas.microsoft.com/office/drawing/2014/main" id="{03351AFF-1F22-4986-9936-E15EAFA14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655" y="365125"/>
            <a:ext cx="8518763" cy="1344854"/>
          </a:xfrm>
        </p:spPr>
        <p:txBody>
          <a:bodyPr/>
          <a:lstStyle/>
          <a:p>
            <a:r>
              <a:rPr lang="en-US" dirty="0"/>
              <a:t>Assistive Technology Evaluations 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85986"/>
            <a:ext cx="10889311" cy="41576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Ergonomics</a:t>
            </a:r>
          </a:p>
          <a:p>
            <a:r>
              <a:rPr lang="en-US" dirty="0"/>
              <a:t>Home Modifications</a:t>
            </a:r>
          </a:p>
          <a:p>
            <a:r>
              <a:rPr lang="en-US" dirty="0"/>
              <a:t>Mobility</a:t>
            </a:r>
          </a:p>
          <a:p>
            <a:r>
              <a:rPr lang="en-US" dirty="0"/>
              <a:t>School Modifications</a:t>
            </a:r>
          </a:p>
          <a:p>
            <a:pPr>
              <a:lnSpc>
                <a:spcPct val="150000"/>
              </a:lnSpc>
            </a:pPr>
            <a:r>
              <a:rPr lang="en-US" dirty="0"/>
              <a:t>Sensory (Hearing and Vision) Technology</a:t>
            </a:r>
          </a:p>
          <a:p>
            <a:r>
              <a:rPr lang="en-US" dirty="0"/>
              <a:t>Vehicle Modifications</a:t>
            </a:r>
          </a:p>
          <a:p>
            <a:r>
              <a:rPr lang="en-US" dirty="0"/>
              <a:t>Worksite Accommodations</a:t>
            </a:r>
          </a:p>
          <a:p>
            <a:r>
              <a:rPr lang="en-US" dirty="0"/>
              <a:t>Transitional Living Coordination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6DBBBB-644E-48B4-AAB7-408312C2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1510" y="365125"/>
            <a:ext cx="7716428" cy="1344854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ADA and the Rehabilitation Act Define Accessibility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09980"/>
            <a:ext cx="10089739" cy="4916452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200" dirty="0"/>
              <a:t>The Americans with Disabilities Act states that organizations must provide everyone with equal access to goods, services, communications, and information. </a:t>
            </a:r>
          </a:p>
          <a:p>
            <a:pPr>
              <a:lnSpc>
                <a:spcPct val="160000"/>
              </a:lnSpc>
            </a:pPr>
            <a:r>
              <a:rPr lang="en-US" sz="2200" dirty="0"/>
              <a:t>Section 508 of the Rehabilitation Act requires government and public entities to make their websites compatible with assistive technology.</a:t>
            </a:r>
          </a:p>
          <a:p>
            <a:pPr>
              <a:lnSpc>
                <a:spcPct val="160000"/>
              </a:lnSpc>
            </a:pPr>
            <a:r>
              <a:rPr lang="en-US" sz="2200" dirty="0"/>
              <a:t>Between the two Acts, everyone must provide an accessible website.</a:t>
            </a:r>
            <a:br>
              <a:rPr lang="en-US" sz="2200" dirty="0"/>
            </a:br>
            <a:endParaRPr lang="en-US" sz="2200" dirty="0"/>
          </a:p>
          <a:p>
            <a:pPr marL="0" indent="0">
              <a:lnSpc>
                <a:spcPct val="160000"/>
              </a:lnSpc>
              <a:buNone/>
            </a:pPr>
            <a:r>
              <a:rPr lang="en-US" sz="2200" b="1" i="0" dirty="0">
                <a:solidFill>
                  <a:srgbClr val="202124"/>
                </a:solidFill>
                <a:effectLst/>
              </a:rPr>
              <a:t>Accessibility</a:t>
            </a:r>
            <a:r>
              <a:rPr lang="en-US" sz="2200" b="0" i="0" dirty="0">
                <a:solidFill>
                  <a:srgbClr val="202124"/>
                </a:solidFill>
                <a:effectLst/>
              </a:rPr>
              <a:t> is when the needs of people with disabilities are specifically considered. Products, services, and facilities are built or modified so they can be used by all people</a:t>
            </a:r>
            <a:endParaRPr lang="en-US" sz="2200" dirty="0"/>
          </a:p>
        </p:txBody>
      </p:sp>
      <p:pic>
        <p:nvPicPr>
          <p:cNvPr id="4" name="Picture 3" descr="CART logo">
            <a:extLst>
              <a:ext uri="{FF2B5EF4-FFF2-40B4-BE49-F238E27FC236}">
                <a16:creationId xmlns:a16="http://schemas.microsoft.com/office/drawing/2014/main" id="{991E4639-72A0-4F77-B615-9BEB07224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4E4F36-1F41-4A72-91A5-DB4B5425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2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RT logo">
            <a:extLst>
              <a:ext uri="{FF2B5EF4-FFF2-40B4-BE49-F238E27FC236}">
                <a16:creationId xmlns:a16="http://schemas.microsoft.com/office/drawing/2014/main" id="{6AB967C0-AA3A-4AC0-9D21-7166E2CA4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8" y="0"/>
            <a:ext cx="2285855" cy="19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172A4-28FE-465D-A2A1-0A33659D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844" y="365125"/>
            <a:ext cx="8605574" cy="1344854"/>
          </a:xfrm>
        </p:spPr>
        <p:txBody>
          <a:bodyPr/>
          <a:lstStyle/>
          <a:p>
            <a:r>
              <a:rPr lang="en-US" dirty="0"/>
              <a:t>  Digital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0E2DD-0FB1-4A26-8852-1039EC0C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799"/>
            <a:ext cx="10901217" cy="434816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60000"/>
              </a:lnSpc>
            </a:pPr>
            <a:r>
              <a:rPr lang="en-US" sz="2400" dirty="0"/>
              <a:t>Digital Accessibility </a:t>
            </a:r>
            <a:r>
              <a:rPr lang="en-US" sz="2400" b="0" i="0" dirty="0">
                <a:solidFill>
                  <a:srgbClr val="202124"/>
                </a:solidFill>
                <a:effectLst/>
              </a:rPr>
              <a:t>refers to </a:t>
            </a:r>
            <a:r>
              <a:rPr lang="en-US" sz="2400" i="0" dirty="0">
                <a:solidFill>
                  <a:srgbClr val="202124"/>
                </a:solidFill>
                <a:effectLst/>
              </a:rPr>
              <a:t>the removing of barriers that prevent interaction with or access to websites, digital tools, and technologies by people with disabilities.</a:t>
            </a:r>
            <a:endParaRPr lang="en-US" sz="2400" dirty="0">
              <a:solidFill>
                <a:srgbClr val="202124"/>
              </a:solidFill>
              <a:cs typeface="Calibri" panose="020F0502020204030204"/>
            </a:endParaRP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rgbClr val="202124"/>
                </a:solidFill>
              </a:rPr>
              <a:t>Accessibility and removal of  barriers are significant for individuals who are visually, physically, and/or hearing impaired.</a:t>
            </a:r>
            <a:endParaRPr lang="en-US" sz="2400" dirty="0">
              <a:solidFill>
                <a:srgbClr val="202124"/>
              </a:solidFill>
              <a:cs typeface="Calibri"/>
            </a:endParaRP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rgbClr val="202124"/>
                </a:solidFill>
              </a:rPr>
              <a:t>Computers are equipped with accessibility settings such as Navigator, magnifier, dictation, screen masking, etc.</a:t>
            </a:r>
            <a:endParaRPr lang="en-US" sz="2400" dirty="0">
              <a:cs typeface="Calibri" panose="020F0502020204030204"/>
            </a:endParaRPr>
          </a:p>
          <a:p>
            <a:pPr>
              <a:lnSpc>
                <a:spcPct val="160000"/>
              </a:lnSpc>
            </a:pPr>
            <a:endParaRPr lang="en-US" sz="2400" dirty="0">
              <a:cs typeface="Calibri" panose="020F050202020403020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D559E-77AD-43B6-BD3A-9F877331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23E1-213F-401C-826E-B750F05AD4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70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5F82E7A13F5F4B97A20C425DE03F7D" ma:contentTypeVersion="19" ma:contentTypeDescription="Create a new document." ma:contentTypeScope="" ma:versionID="57ddaa7510bb2f033537543c8cb4c6cb">
  <xsd:schema xmlns:xsd="http://www.w3.org/2001/XMLSchema" xmlns:xs="http://www.w3.org/2001/XMLSchema" xmlns:p="http://schemas.microsoft.com/office/2006/metadata/properties" xmlns:ns1="http://schemas.microsoft.com/sharepoint/v3" xmlns:ns2="47eae38a-0467-4ffa-85fc-8fe3a0780a30" xmlns:ns3="baca08cd-e445-4f5f-abfa-9cfbbc844a4c" targetNamespace="http://schemas.microsoft.com/office/2006/metadata/properties" ma:root="true" ma:fieldsID="939407298a0a863b738a9f54c9293800" ns1:_="" ns2:_="" ns3:_="">
    <xsd:import namespace="http://schemas.microsoft.com/sharepoint/v3"/>
    <xsd:import namespace="47eae38a-0467-4ffa-85fc-8fe3a0780a30"/>
    <xsd:import namespace="baca08cd-e445-4f5f-abfa-9cfbbc844a4c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Ed" minOccurs="0"/>
                <xsd:element ref="ns2:MediaLengthInSeconds" minOccurs="0"/>
                <xsd:element ref="ns2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ae38a-0467-4ffa-85fc-8fe3a0780a30" elementFormDefault="qualified">
    <xsd:import namespace="http://schemas.microsoft.com/office/2006/documentManagement/types"/>
    <xsd:import namespace="http://schemas.microsoft.com/office/infopath/2007/PartnerControls"/>
    <xsd:element name="Category" ma:index="2" nillable="true" ma:displayName="Category" ma:internalName="Category" ma:readOnly="false">
      <xsd:simpleType>
        <xsd:restriction base="dms:Text">
          <xsd:maxLength value="25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hidden="true" ma:internalName="MediaServiceAutoTags" ma:readOnly="true">
      <xsd:simpleType>
        <xsd:restriction base="dms:Text"/>
      </xsd:simpleType>
    </xsd:element>
    <xsd:element name="MediaServiceOCR" ma:index="13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hidden="true" ma:internalName="MediaServiceKeyPoints" ma:readOnly="true">
      <xsd:simpleType>
        <xsd:restriction base="dms:Note"/>
      </xsd:simpleType>
    </xsd:element>
    <xsd:element name="MediaServiceLocation" ma:index="22" nillable="true" ma:displayName="Location" ma:hidden="true" ma:internalName="MediaServiceLocation" ma:readOnly="true">
      <xsd:simpleType>
        <xsd:restriction base="dms:Text"/>
      </xsd:simpleType>
    </xsd:element>
    <xsd:element name="Ed" ma:index="23" nillable="true" ma:displayName="Assigned" ma:description="who is working on this file" ma:format="Dropdown" ma:list="UserInfo" ma:SharePointGroup="0" ma:internalName="E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Notes0" ma:index="25" nillable="true" ma:displayName="Notes" ma:internalName="Notes0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a08cd-e445-4f5f-abfa-9cfbbc844a4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Category xmlns="47eae38a-0467-4ffa-85fc-8fe3a0780a30" xsi:nil="true"/>
    <Ed xmlns="47eae38a-0467-4ffa-85fc-8fe3a0780a30">
      <UserInfo>
        <DisplayName/>
        <AccountId xsi:nil="true"/>
        <AccountType/>
      </UserInfo>
    </Ed>
    <_ip_UnifiedCompliancePolicyProperties xmlns="http://schemas.microsoft.com/sharepoint/v3" xsi:nil="true"/>
    <Notes0 xmlns="47eae38a-0467-4ffa-85fc-8fe3a0780a30" xsi:nil="true"/>
    <MediaLengthInSeconds xmlns="47eae38a-0467-4ffa-85fc-8fe3a0780a30" xsi:nil="true"/>
  </documentManagement>
</p:properties>
</file>

<file path=customXml/itemProps1.xml><?xml version="1.0" encoding="utf-8"?>
<ds:datastoreItem xmlns:ds="http://schemas.openxmlformats.org/officeDocument/2006/customXml" ds:itemID="{AA531AF7-1454-4D2E-987D-D39FB6E882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7eae38a-0467-4ffa-85fc-8fe3a0780a30"/>
    <ds:schemaRef ds:uri="baca08cd-e445-4f5f-abfa-9cfbbc844a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862B77-85DE-4ABE-84FF-A78BA00BF9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FC2727-CA40-43B0-BA8F-A2C76ADB927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47eae38a-0467-4ffa-85fc-8fe3a0780a3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570</Words>
  <Application>Microsoft Office PowerPoint</Application>
  <PresentationFormat>Widescreen</PresentationFormat>
  <Paragraphs>102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AvantGarde-Demi</vt:lpstr>
      <vt:lpstr>Calibri</vt:lpstr>
      <vt:lpstr>Calibri Light</vt:lpstr>
      <vt:lpstr>Office Theme</vt:lpstr>
      <vt:lpstr>Center for Assistive &amp; Rehabilitative Technology Hiram G. Andrews Center</vt:lpstr>
      <vt:lpstr>History of CART</vt:lpstr>
      <vt:lpstr>History continued…</vt:lpstr>
      <vt:lpstr>Mission Statement</vt:lpstr>
      <vt:lpstr>CART Service Areas</vt:lpstr>
      <vt:lpstr>Assistive Technology Evaluations</vt:lpstr>
      <vt:lpstr>Assistive Technology Evaluations continued…</vt:lpstr>
      <vt:lpstr>ADA and the Rehabilitation Act Define Accessibility</vt:lpstr>
      <vt:lpstr>  Digital Accessibility</vt:lpstr>
      <vt:lpstr>Digital Accessibility to the Internet for Visual Impairment</vt:lpstr>
      <vt:lpstr>Digital Accessibility to the Internet for Physical Impairment</vt:lpstr>
      <vt:lpstr>Digital Accessibility to the Interne for the Hearing Impaired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for  Assistive &amp; Rehabilitative Technology</dc:title>
  <dc:creator>Couslin, Melinda</dc:creator>
  <cp:lastModifiedBy>Strom, Ellen</cp:lastModifiedBy>
  <cp:revision>138</cp:revision>
  <dcterms:created xsi:type="dcterms:W3CDTF">2022-05-02T19:45:55Z</dcterms:created>
  <dcterms:modified xsi:type="dcterms:W3CDTF">2022-05-10T18:35:04Z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0x010100475F82E7A13F5F4B97A20C425DE03F7D</vt:lpwstr>
  </property>
  <property fmtid="{D5CDD505-2E9C-101B-9397-08002B2CF9AE}" pid="3" name="Order">
    <vt:r8>23900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