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81" r:id="rId5"/>
    <p:sldId id="261" r:id="rId6"/>
    <p:sldId id="284" r:id="rId7"/>
    <p:sldId id="285" r:id="rId8"/>
    <p:sldId id="289" r:id="rId9"/>
    <p:sldId id="286" r:id="rId10"/>
    <p:sldId id="258" r:id="rId11"/>
    <p:sldId id="259" r:id="rId12"/>
    <p:sldId id="260" r:id="rId13"/>
    <p:sldId id="262" r:id="rId14"/>
    <p:sldId id="271" r:id="rId15"/>
    <p:sldId id="272" r:id="rId16"/>
    <p:sldId id="273" r:id="rId17"/>
    <p:sldId id="291" r:id="rId18"/>
    <p:sldId id="293" r:id="rId19"/>
    <p:sldId id="294" r:id="rId20"/>
    <p:sldId id="292" r:id="rId21"/>
    <p:sldId id="266" r:id="rId22"/>
    <p:sldId id="283" r:id="rId23"/>
    <p:sldId id="282" r:id="rId24"/>
    <p:sldId id="263" r:id="rId25"/>
    <p:sldId id="265" r:id="rId26"/>
    <p:sldId id="267" r:id="rId27"/>
    <p:sldId id="280" r:id="rId28"/>
    <p:sldId id="279" r:id="rId29"/>
    <p:sldId id="264" r:id="rId30"/>
    <p:sldId id="274" r:id="rId31"/>
    <p:sldId id="290" r:id="rId32"/>
    <p:sldId id="275" r:id="rId33"/>
    <p:sldId id="276" r:id="rId34"/>
    <p:sldId id="278" r:id="rId35"/>
    <p:sldId id="277" r:id="rId36"/>
    <p:sldId id="287" r:id="rId37"/>
    <p:sldId id="288" r:id="rId3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86470" autoAdjust="0"/>
  </p:normalViewPr>
  <p:slideViewPr>
    <p:cSldViewPr showGuides="1">
      <p:cViewPr varScale="1">
        <p:scale>
          <a:sx n="89" d="100"/>
          <a:sy n="89" d="100"/>
        </p:scale>
        <p:origin x="114" y="21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lewis\AppData\Local\Microsoft\Windows\INetCache\Content.Outlook\3FN2QMCZ\SCS%20Attendees%20Typ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aseline="0" dirty="0"/>
              <a:t>Smart Cities Summit Attendees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F5-4518-A792-FAF340EE6CB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F5-4518-A792-FAF340EE6CB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F5-4518-A792-FAF340EE6CB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F5-4518-A792-FAF340EE6CBB}"/>
              </c:ext>
            </c:extLst>
          </c:dPt>
          <c:dLbls>
            <c:dLbl>
              <c:idx val="0"/>
              <c:layout>
                <c:manualLayout>
                  <c:x val="-3.6811333622667246E-2"/>
                  <c:y val="0.166337182852143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F5-4518-A792-FAF340EE6CBB}"/>
                </c:ext>
              </c:extLst>
            </c:dLbl>
            <c:dLbl>
              <c:idx val="1"/>
              <c:layout>
                <c:manualLayout>
                  <c:x val="-0.10747235827804989"/>
                  <c:y val="0.133378477690288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DF5-4518-A792-FAF340EE6CBB}"/>
                </c:ext>
              </c:extLst>
            </c:dLbl>
            <c:dLbl>
              <c:idx val="3"/>
              <c:layout>
                <c:manualLayout>
                  <c:x val="0.11532798065596127"/>
                  <c:y val="0.113958180227471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DF5-4518-A792-FAF340EE6CB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Sheet1!$A$1:$A$4</c:f>
              <c:strCache>
                <c:ptCount val="4"/>
                <c:pt idx="0">
                  <c:v>State/Federal </c:v>
                </c:pt>
                <c:pt idx="1">
                  <c:v>Education</c:v>
                </c:pt>
                <c:pt idx="2">
                  <c:v>Private</c:v>
                </c:pt>
                <c:pt idx="3">
                  <c:v>City 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15</c:v>
                </c:pt>
                <c:pt idx="1">
                  <c:v>26</c:v>
                </c:pt>
                <c:pt idx="2">
                  <c:v>91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F5-4518-A792-FAF340EE6CB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0661492008620874"/>
          <c:y val="0.13278127734033246"/>
          <c:w val="0.27671841324712459"/>
          <c:h val="0.8282864391951005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4/17/2017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4/17/2017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CONNECT@Harrisburg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CONNECT@Harrisburg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ehill@harrisburg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s://www.bing.com/images/search?view=detailV2&amp;ccid=MfGSC2XW&amp;id=8AE0190A4FD93187AF62E04F5C27204AE4B713B7&amp;q=job+icon&amp;simid=608026001702062423&amp;selectedIndex=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MfGSC2XW&amp;id=8AE0190A4FD93187AF62E04F5C27204AE4B713B7&amp;q=job+icon&amp;simid=608026001702062423&amp;selectedIndex=7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ehill@harrisburg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s://www.bing.com/images/search?view=detailV2&amp;ccid=MfGSC2XW&amp;id=8AE0190A4FD93187AF62E04F5C27204AE4B713B7&amp;q=job+icon&amp;simid=608026001702062423&amp;selectedIndex=7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ehill@harrisburg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s://www.bing.com/images/search?view=detailV2&amp;ccid=MfGSC2XW&amp;id=8AE0190A4FD93187AF62E04F5C27204AE4B713B7&amp;q=job+icon&amp;simid=608026001702062423&amp;selectedIndex=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ehill@harrisburg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s://www.bing.com/images/search?view=detailV2&amp;ccid=MfGSC2XW&amp;id=8AE0190A4FD93187AF62E04F5C27204AE4B713B7&amp;q=job+icon&amp;simid=608026001702062423&amp;selectedIndex=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4pa.tech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15"/>
          <a:stretch/>
        </p:blipFill>
        <p:spPr>
          <a:xfrm>
            <a:off x="303212" y="1143000"/>
            <a:ext cx="11506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526" y="762000"/>
            <a:ext cx="4419600" cy="1066800"/>
          </a:xfrm>
        </p:spPr>
        <p:txBody>
          <a:bodyPr/>
          <a:lstStyle/>
          <a:p>
            <a:r>
              <a:rPr lang="en-US" dirty="0" smtClean="0"/>
              <a:t>Agile Lean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012" y="2819400"/>
            <a:ext cx="7239000" cy="274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000" dirty="0">
                <a:latin typeface="Microsoft PhagsPa" panose="020B0502040204020203" pitchFamily="34" charset="0"/>
              </a:rPr>
              <a:t>This summit will bring together industry leaders from around North America to close the gap between traditional project management and Agile Lean. </a:t>
            </a:r>
            <a:endParaRPr lang="en-US" sz="3000" dirty="0" smtClean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6" b="20181"/>
          <a:stretch/>
        </p:blipFill>
        <p:spPr>
          <a:xfrm>
            <a:off x="227012" y="228600"/>
            <a:ext cx="112014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1651"/>
            <a:ext cx="3364819" cy="38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526" y="762000"/>
            <a:ext cx="4419600" cy="1066800"/>
          </a:xfrm>
        </p:spPr>
        <p:txBody>
          <a:bodyPr/>
          <a:lstStyle/>
          <a:p>
            <a:r>
              <a:rPr lang="en-US" dirty="0" smtClean="0"/>
              <a:t>Agile Lean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819" y="2857500"/>
            <a:ext cx="6248401" cy="3276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b="1" dirty="0" smtClean="0">
                <a:latin typeface="Microsoft PhagsPa" panose="020B0502040204020203" pitchFamily="34" charset="0"/>
              </a:rPr>
              <a:t>Sessions:</a:t>
            </a:r>
          </a:p>
          <a:p>
            <a:pPr marL="45720" indent="0">
              <a:buNone/>
            </a:pPr>
            <a:endParaRPr lang="en-US" sz="2800" b="1" dirty="0" smtClean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David West, Scrum.org:</a:t>
            </a:r>
          </a:p>
          <a:p>
            <a:pPr marL="45720" indent="0">
              <a:buNone/>
            </a:pPr>
            <a:endParaRPr lang="en-US" sz="2800" dirty="0" smtClean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“Managing Software Delivery in the Super Nova” </a:t>
            </a:r>
          </a:p>
          <a:p>
            <a:pPr marL="45720" indent="0">
              <a:buNone/>
            </a:pPr>
            <a:endParaRPr lang="en-US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6" b="20181"/>
          <a:stretch/>
        </p:blipFill>
        <p:spPr>
          <a:xfrm>
            <a:off x="227012" y="228600"/>
            <a:ext cx="112014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1651"/>
            <a:ext cx="3364819" cy="3856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2362200"/>
            <a:ext cx="2514600" cy="25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526" y="762000"/>
            <a:ext cx="4419600" cy="1066800"/>
          </a:xfrm>
        </p:spPr>
        <p:txBody>
          <a:bodyPr/>
          <a:lstStyle/>
          <a:p>
            <a:r>
              <a:rPr lang="en-US" dirty="0" smtClean="0"/>
              <a:t>Agile Lean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812" y="2667000"/>
            <a:ext cx="5867401" cy="3276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>
                <a:latin typeface="Microsoft PhagsPa" panose="020B0502040204020203" pitchFamily="34" charset="0"/>
              </a:rPr>
              <a:t>Sessions:</a:t>
            </a:r>
          </a:p>
          <a:p>
            <a:pPr marL="45720" indent="0">
              <a:buNone/>
            </a:pPr>
            <a:endParaRPr lang="en-US" sz="2800" b="1" dirty="0" smtClean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Ron Doyle, IBM:</a:t>
            </a: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“Agile, DevOps and Cloud” </a:t>
            </a:r>
          </a:p>
          <a:p>
            <a:pPr marL="45720" indent="0">
              <a:buNone/>
            </a:pPr>
            <a:endParaRPr lang="en-US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6" b="20181"/>
          <a:stretch/>
        </p:blipFill>
        <p:spPr>
          <a:xfrm>
            <a:off x="227012" y="228600"/>
            <a:ext cx="112014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1651"/>
            <a:ext cx="3364819" cy="3856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53" y="2367601"/>
            <a:ext cx="2433000" cy="24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526" y="762000"/>
            <a:ext cx="4419600" cy="1066800"/>
          </a:xfrm>
        </p:spPr>
        <p:txBody>
          <a:bodyPr/>
          <a:lstStyle/>
          <a:p>
            <a:r>
              <a:rPr lang="en-US" dirty="0" smtClean="0"/>
              <a:t>Agile Lean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040" y="2468251"/>
            <a:ext cx="5667148" cy="3733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>
                <a:latin typeface="Microsoft PhagsPa" panose="020B0502040204020203" pitchFamily="34" charset="0"/>
              </a:rPr>
              <a:t>Sessions:</a:t>
            </a:r>
          </a:p>
          <a:p>
            <a:pPr marL="45720" indent="0">
              <a:buNone/>
            </a:pPr>
            <a:endParaRPr lang="en-US" sz="2800" b="1" dirty="0" smtClean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Suzette Johnson, Northrop Grumman:</a:t>
            </a: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“Commonalities of Agile and DevOps Transformation for Large Teams and Organizations” </a:t>
            </a:r>
          </a:p>
          <a:p>
            <a:pPr marL="45720" indent="0">
              <a:buNone/>
            </a:pPr>
            <a:endParaRPr lang="en-US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6" b="20181"/>
          <a:stretch/>
        </p:blipFill>
        <p:spPr>
          <a:xfrm>
            <a:off x="227012" y="228600"/>
            <a:ext cx="112014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1651"/>
            <a:ext cx="3364819" cy="3856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2362201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27012" y="152400"/>
            <a:ext cx="7010400" cy="1546486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65212" y="2286000"/>
            <a:ext cx="9753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dirty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Harrisburg University’s </a:t>
            </a:r>
            <a:r>
              <a:rPr lang="en-US" sz="2800" b="1" dirty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Government Technology Institute </a:t>
            </a:r>
            <a:r>
              <a:rPr lang="en-US" sz="2800" dirty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is the only one of its kind in Pennsylvania and a leader in harnessing technology to make good government great. </a:t>
            </a:r>
            <a:endParaRPr lang="en-US" sz="2800" dirty="0" smtClean="0">
              <a:latin typeface="Microsoft PhagsPa" panose="020B0502040204020203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45720" indent="0">
              <a:buNone/>
            </a:pPr>
            <a:r>
              <a:rPr lang="en-US" sz="2800" b="1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Programs:</a:t>
            </a:r>
          </a:p>
          <a:p>
            <a:r>
              <a:rPr lang="en-US" sz="2800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Chief Information Officer (CIO) Certificate</a:t>
            </a:r>
          </a:p>
          <a:p>
            <a:r>
              <a:rPr lang="en-US" sz="2800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IT Manager (ITM) Certificate</a:t>
            </a:r>
            <a:endParaRPr lang="en-US" sz="2800" dirty="0" smtClean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45720" indent="0">
              <a:buNone/>
            </a:pPr>
            <a:endParaRPr lang="en-US" sz="2800" dirty="0" smtClean="0">
              <a:latin typeface="Microsoft PhagsPa" panose="020B0502040204020203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1371600"/>
            <a:ext cx="8077200" cy="518046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2812" y="27791"/>
            <a:ext cx="10363200" cy="1066800"/>
          </a:xfrm>
        </p:spPr>
        <p:txBody>
          <a:bodyPr/>
          <a:lstStyle/>
          <a:p>
            <a:r>
              <a:rPr lang="en-US" dirty="0" smtClean="0"/>
              <a:t>Government Technology Institute Sponsors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5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912812" y="2209800"/>
            <a:ext cx="9753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</a:t>
            </a:r>
            <a:r>
              <a:rPr lang="en-US" sz="2800" b="1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Security </a:t>
            </a:r>
            <a:r>
              <a:rPr lang="en-US" sz="2800" b="1" dirty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Center of Excellence </a:t>
            </a:r>
            <a:r>
              <a:rPr lang="en-US" sz="2800" dirty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aims to be a strategic partner with public sector organizations in their information security and cyber defense efforts by providing innovative and effective educational programs and community building services</a:t>
            </a:r>
            <a:r>
              <a:rPr lang="en-US" sz="2800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.</a:t>
            </a:r>
          </a:p>
          <a:p>
            <a:pPr marL="45720" indent="0">
              <a:buNone/>
            </a:pPr>
            <a:r>
              <a:rPr lang="en-US" sz="2800" b="1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Programs:</a:t>
            </a:r>
          </a:p>
          <a:p>
            <a:r>
              <a:rPr lang="en-US" sz="2800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Chief Information Security Officer (CISO) Certificate</a:t>
            </a:r>
            <a:endParaRPr lang="en-US" sz="2800" dirty="0" smtClean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45720" indent="0">
              <a:buNone/>
            </a:pPr>
            <a:endParaRPr lang="en-US" sz="2800" dirty="0" smtClean="0">
              <a:latin typeface="Microsoft PhagsPa" panose="020B0502040204020203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7" r="544"/>
          <a:stretch/>
        </p:blipFill>
        <p:spPr>
          <a:xfrm>
            <a:off x="150811" y="152399"/>
            <a:ext cx="7599317" cy="1676401"/>
          </a:xfrm>
        </p:spPr>
      </p:pic>
    </p:spTree>
    <p:extLst>
      <p:ext uri="{BB962C8B-B14F-4D97-AF65-F5344CB8AC3E}">
        <p14:creationId xmlns:p14="http://schemas.microsoft.com/office/powerpoint/2010/main" val="15790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2812" y="27791"/>
            <a:ext cx="10363200" cy="962809"/>
          </a:xfrm>
        </p:spPr>
        <p:txBody>
          <a:bodyPr/>
          <a:lstStyle/>
          <a:p>
            <a:r>
              <a:rPr lang="en-US" dirty="0" smtClean="0"/>
              <a:t>Security Center of Excellence Sponsors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1219200"/>
            <a:ext cx="7924800" cy="5435599"/>
          </a:xfrm>
        </p:spPr>
      </p:pic>
    </p:spTree>
    <p:extLst>
      <p:ext uri="{BB962C8B-B14F-4D97-AF65-F5344CB8AC3E}">
        <p14:creationId xmlns:p14="http://schemas.microsoft.com/office/powerpoint/2010/main" val="1184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363200" cy="1066800"/>
          </a:xfrm>
        </p:spPr>
        <p:txBody>
          <a:bodyPr/>
          <a:lstStyle/>
          <a:p>
            <a:r>
              <a:rPr lang="en-US" dirty="0"/>
              <a:t>Master of Science in Information Systems Engineering and Management (ISEM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514600"/>
            <a:ext cx="9601200" cy="3200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>
                <a:latin typeface="Microsoft PhagsPa" panose="020B0502040204020203" pitchFamily="34" charset="0"/>
              </a:rPr>
              <a:t>Graduate Program designed to educate the leaders who can plan, engineer and re-engineer, and manage the systems needed to support the modern digital enterprises.</a:t>
            </a:r>
            <a:endParaRPr lang="en-US" sz="2800" dirty="0" smtClean="0">
              <a:latin typeface="Microsoft PhagsPa" panose="020B0502040204020203" pitchFamily="34" charset="0"/>
            </a:endParaRPr>
          </a:p>
          <a:p>
            <a:endParaRPr lang="en-US" sz="2800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21" y="1083365"/>
            <a:ext cx="1286242" cy="12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8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363200" cy="1066800"/>
          </a:xfrm>
        </p:spPr>
        <p:txBody>
          <a:bodyPr/>
          <a:lstStyle/>
          <a:p>
            <a:r>
              <a:rPr lang="en-US" dirty="0"/>
              <a:t>Master of Science in Information Systems Engineering and Management (ISEM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10210800" cy="3886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Courses: </a:t>
            </a:r>
          </a:p>
          <a:p>
            <a:r>
              <a:rPr lang="en-US" sz="2500" b="1" dirty="0" smtClean="0">
                <a:latin typeface="Microsoft PhagsPa" panose="020B0502040204020203" pitchFamily="34" charset="0"/>
              </a:rPr>
              <a:t>ISEM </a:t>
            </a:r>
            <a:r>
              <a:rPr lang="en-US" sz="2500" b="1" dirty="0">
                <a:latin typeface="Microsoft PhagsPa" panose="020B0502040204020203" pitchFamily="34" charset="0"/>
              </a:rPr>
              <a:t>500 </a:t>
            </a:r>
            <a:r>
              <a:rPr lang="en-US" sz="2500" dirty="0">
                <a:latin typeface="Microsoft PhagsPa" panose="020B0502040204020203" pitchFamily="34" charset="0"/>
              </a:rPr>
              <a:t>Strategic Information Systems Planning, Engineering &amp; Management </a:t>
            </a:r>
            <a:endParaRPr lang="en-US" sz="2500" dirty="0" smtClean="0">
              <a:latin typeface="Microsoft PhagsPa" panose="020B0502040204020203" pitchFamily="34" charset="0"/>
            </a:endParaRPr>
          </a:p>
          <a:p>
            <a:r>
              <a:rPr lang="en-US" sz="2500" b="1" dirty="0" smtClean="0">
                <a:latin typeface="Microsoft PhagsPa" panose="020B0502040204020203" pitchFamily="34" charset="0"/>
              </a:rPr>
              <a:t>ISEM </a:t>
            </a:r>
            <a:r>
              <a:rPr lang="en-US" sz="2500" b="1" dirty="0">
                <a:latin typeface="Microsoft PhagsPa" panose="020B0502040204020203" pitchFamily="34" charset="0"/>
              </a:rPr>
              <a:t>540 </a:t>
            </a:r>
            <a:r>
              <a:rPr lang="en-US" sz="2500" dirty="0">
                <a:latin typeface="Microsoft PhagsPa" panose="020B0502040204020203" pitchFamily="34" charset="0"/>
              </a:rPr>
              <a:t>Architectures and Integration of Modern Enterprises </a:t>
            </a:r>
            <a:endParaRPr lang="en-US" sz="2500" dirty="0" smtClean="0">
              <a:latin typeface="Microsoft PhagsPa" panose="020B0502040204020203" pitchFamily="34" charset="0"/>
            </a:endParaRPr>
          </a:p>
          <a:p>
            <a:r>
              <a:rPr lang="en-US" sz="2500" b="1" dirty="0" smtClean="0">
                <a:latin typeface="Microsoft PhagsPa" panose="020B0502040204020203" pitchFamily="34" charset="0"/>
              </a:rPr>
              <a:t>ISEM572 </a:t>
            </a:r>
            <a:r>
              <a:rPr lang="en-US" sz="2500" dirty="0" smtClean="0">
                <a:latin typeface="Microsoft PhagsPa" panose="020B0502040204020203" pitchFamily="34" charset="0"/>
              </a:rPr>
              <a:t>Strategic </a:t>
            </a:r>
            <a:r>
              <a:rPr lang="en-US" sz="2500" dirty="0">
                <a:latin typeface="Microsoft PhagsPa" panose="020B0502040204020203" pitchFamily="34" charset="0"/>
              </a:rPr>
              <a:t>Intelligence and Smart </a:t>
            </a:r>
            <a:r>
              <a:rPr lang="en-US" sz="2500" dirty="0" smtClean="0">
                <a:latin typeface="Microsoft PhagsPa" panose="020B0502040204020203" pitchFamily="34" charset="0"/>
              </a:rPr>
              <a:t>Enterprises</a:t>
            </a:r>
            <a:endParaRPr lang="en-US" sz="2800" dirty="0">
              <a:latin typeface="Microsoft PhagsPa" panose="020B0502040204020203" pitchFamily="34" charset="0"/>
            </a:endParaRPr>
          </a:p>
          <a:p>
            <a:endParaRPr lang="en-US" sz="2800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21" y="1083365"/>
            <a:ext cx="1286242" cy="12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3" b="31715"/>
          <a:stretch/>
        </p:blipFill>
        <p:spPr>
          <a:xfrm>
            <a:off x="227012" y="228600"/>
            <a:ext cx="115062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61" y="1742695"/>
            <a:ext cx="2928148" cy="2006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3" y="3836655"/>
            <a:ext cx="3334631" cy="1429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5287554"/>
            <a:ext cx="2914650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11"/>
          <a:stretch/>
        </p:blipFill>
        <p:spPr>
          <a:xfrm>
            <a:off x="3368037" y="3647472"/>
            <a:ext cx="4343400" cy="1114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34" y="2377956"/>
            <a:ext cx="2345527" cy="862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91" y="1997453"/>
            <a:ext cx="3407174" cy="17639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35" y="4509361"/>
            <a:ext cx="2838450" cy="2270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70" y="4509361"/>
            <a:ext cx="2825000" cy="1960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6612" y="3442261"/>
            <a:ext cx="2971800" cy="12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363200" cy="1066800"/>
          </a:xfrm>
        </p:spPr>
        <p:txBody>
          <a:bodyPr/>
          <a:lstStyle/>
          <a:p>
            <a:pPr marL="45720"/>
            <a:r>
              <a:rPr lang="en-US" dirty="0"/>
              <a:t>Bachelor of Science in Analytics Program (ANLY)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514600"/>
            <a:ext cx="8686801" cy="2133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Four-year degree designed for </a:t>
            </a:r>
            <a:r>
              <a:rPr lang="en-US" sz="2800" dirty="0">
                <a:latin typeface="Microsoft PhagsPa" panose="020B0502040204020203" pitchFamily="34" charset="0"/>
              </a:rPr>
              <a:t>the student seeking a greater emphasis on studying informatics and business intelligence.  </a:t>
            </a:r>
            <a:endParaRPr lang="en-US" sz="2800" dirty="0" smtClean="0">
              <a:latin typeface="Microsoft PhagsPa" panose="020B0502040204020203" pitchFamily="34" charset="0"/>
            </a:endParaRPr>
          </a:p>
          <a:p>
            <a:endParaRPr lang="en-US" sz="2800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21" y="1083365"/>
            <a:ext cx="1286242" cy="12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/>
            <a:r>
              <a:rPr lang="en-US" dirty="0"/>
              <a:t>Informatics (HIMS) Certificate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838" y="2514600"/>
            <a:ext cx="8686801" cy="2819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Provides sophisticated analytics </a:t>
            </a:r>
            <a:r>
              <a:rPr lang="en-US" sz="2800" dirty="0">
                <a:latin typeface="Microsoft PhagsPa" panose="020B0502040204020203" pitchFamily="34" charset="0"/>
              </a:rPr>
              <a:t>and data </a:t>
            </a:r>
            <a:r>
              <a:rPr lang="en-US" sz="2800" dirty="0" smtClean="0">
                <a:latin typeface="Microsoft PhagsPa" panose="020B0502040204020203" pitchFamily="34" charset="0"/>
              </a:rPr>
              <a:t>governance paired with essential </a:t>
            </a:r>
            <a:r>
              <a:rPr lang="en-US" sz="2800" dirty="0">
                <a:latin typeface="Microsoft PhagsPa" panose="020B0502040204020203" pitchFamily="34" charset="0"/>
              </a:rPr>
              <a:t>communication and implementation skills such as </a:t>
            </a:r>
            <a:r>
              <a:rPr lang="en-US" sz="2800" b="1" dirty="0">
                <a:latin typeface="Microsoft PhagsPa" panose="020B0502040204020203" pitchFamily="34" charset="0"/>
              </a:rPr>
              <a:t>Agile, Lean, Knowledge Management, Program Management and Change Management.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21" y="1083365"/>
            <a:ext cx="1286242" cy="12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/>
            <a:r>
              <a:rPr lang="en-US" dirty="0"/>
              <a:t>5 year BS-MS Analytics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514600"/>
            <a:ext cx="8686801" cy="3581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Baccalaureate </a:t>
            </a:r>
            <a:r>
              <a:rPr lang="en-US" sz="2800" dirty="0">
                <a:latin typeface="Microsoft PhagsPa" panose="020B0502040204020203" pitchFamily="34" charset="0"/>
              </a:rPr>
              <a:t>degree in Analytics, Computer and Information Sciences, or Interactive Media </a:t>
            </a:r>
            <a:endParaRPr lang="en-US" sz="2800" dirty="0" smtClean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Master’s </a:t>
            </a:r>
            <a:r>
              <a:rPr lang="en-US" sz="2800" dirty="0">
                <a:latin typeface="Microsoft PhagsPa" panose="020B0502040204020203" pitchFamily="34" charset="0"/>
              </a:rPr>
              <a:t>degree in Analytics, Information Systems Engineering and Management, or Learning </a:t>
            </a:r>
            <a:r>
              <a:rPr lang="en-US" sz="2800" dirty="0" smtClean="0">
                <a:latin typeface="Microsoft PhagsPa" panose="020B0502040204020203" pitchFamily="34" charset="0"/>
              </a:rPr>
              <a:t>Technologies.</a:t>
            </a:r>
            <a:endParaRPr lang="en-US" sz="2800" b="1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endParaRPr lang="en-US" b="1" dirty="0" smtClean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21" y="1083365"/>
            <a:ext cx="1286242" cy="12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/>
            <a:r>
              <a:rPr lang="en-US" dirty="0"/>
              <a:t>M.S. Degree in </a:t>
            </a:r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667000"/>
            <a:ext cx="8686801" cy="2133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All </a:t>
            </a:r>
            <a:r>
              <a:rPr lang="en-US" sz="2800" dirty="0">
                <a:latin typeface="Microsoft PhagsPa" panose="020B0502040204020203" pitchFamily="34" charset="0"/>
              </a:rPr>
              <a:t>three areas of data analysis are studied: predictive (forecasting), descriptive (business intelligence and data mining), and prescriptive (optimization and simulation).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21" y="1083365"/>
            <a:ext cx="1286242" cy="12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38" y="664925"/>
            <a:ext cx="8686801" cy="850264"/>
          </a:xfrm>
        </p:spPr>
        <p:txBody>
          <a:bodyPr/>
          <a:lstStyle/>
          <a:p>
            <a:pPr marL="45720"/>
            <a:r>
              <a:rPr lang="en-US" dirty="0" smtClean="0"/>
              <a:t>Ph.D. in Data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209800"/>
            <a:ext cx="9829800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Get your Ph.D. in Data Science at Harrisburg University</a:t>
            </a: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Explore new </a:t>
            </a:r>
            <a:r>
              <a:rPr lang="en-US" sz="2800" dirty="0">
                <a:latin typeface="Microsoft PhagsPa" panose="020B0502040204020203" pitchFamily="34" charset="0"/>
              </a:rPr>
              <a:t>ideas and </a:t>
            </a:r>
            <a:r>
              <a:rPr lang="en-US" sz="2800" dirty="0" smtClean="0">
                <a:latin typeface="Microsoft PhagsPa" panose="020B0502040204020203" pitchFamily="34" charset="0"/>
              </a:rPr>
              <a:t>do </a:t>
            </a:r>
            <a:r>
              <a:rPr lang="en-US" sz="2800" dirty="0">
                <a:latin typeface="Microsoft PhagsPa" panose="020B0502040204020203" pitchFamily="34" charset="0"/>
              </a:rPr>
              <a:t>unique new research that pushes the boundary of human knowledge</a:t>
            </a:r>
            <a:endParaRPr lang="en-US" sz="2800" dirty="0" smtClean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By 2018 there </a:t>
            </a:r>
            <a:r>
              <a:rPr lang="en-US" sz="2800" dirty="0">
                <a:latin typeface="Microsoft PhagsPa" panose="020B0502040204020203" pitchFamily="34" charset="0"/>
              </a:rPr>
              <a:t>will be 150,000 to 200,000 openings for data scientists </a:t>
            </a:r>
            <a:r>
              <a:rPr lang="en-US" sz="2800" dirty="0" smtClean="0">
                <a:latin typeface="Microsoft PhagsPa" panose="020B0502040204020203" pitchFamily="34" charset="0"/>
              </a:rPr>
              <a:t>and data analysts that </a:t>
            </a:r>
            <a:r>
              <a:rPr lang="en-US" sz="2800" dirty="0">
                <a:latin typeface="Microsoft PhagsPa" panose="020B0502040204020203" pitchFamily="34" charset="0"/>
              </a:rPr>
              <a:t>would go </a:t>
            </a:r>
            <a:r>
              <a:rPr lang="en-US" sz="2800" dirty="0" smtClean="0">
                <a:latin typeface="Microsoft PhagsPa" panose="020B0502040204020203" pitchFamily="34" charset="0"/>
              </a:rPr>
              <a:t>unfilled</a:t>
            </a:r>
            <a:r>
              <a:rPr lang="en-US" sz="2800" dirty="0">
                <a:latin typeface="Microsoft PhagsPa" panose="020B0502040204020203" pitchFamily="34" charset="0"/>
              </a:rPr>
              <a:t> </a:t>
            </a:r>
            <a:endParaRPr lang="en-US" sz="2800" dirty="0" smtClean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HU’s doctoral program launches in September 2017</a:t>
            </a:r>
          </a:p>
          <a:p>
            <a:pPr marL="45720" indent="0">
              <a:buNone/>
            </a:pPr>
            <a:r>
              <a:rPr lang="en-US" sz="2800" dirty="0">
                <a:latin typeface="Microsoft PhagsPa" panose="020B0502040204020203" pitchFamily="34" charset="0"/>
              </a:rPr>
              <a:t>Email </a:t>
            </a:r>
            <a:r>
              <a:rPr lang="en-US" sz="2800" dirty="0">
                <a:latin typeface="Microsoft PhagsPa" panose="020B0502040204020203" pitchFamily="34" charset="0"/>
                <a:hlinkClick r:id="rId2"/>
              </a:rPr>
              <a:t>CONNECT@HarrisburgU.edu</a:t>
            </a:r>
            <a:r>
              <a:rPr lang="en-US" sz="2800" dirty="0">
                <a:latin typeface="Microsoft PhagsPa" panose="020B0502040204020203" pitchFamily="34" charset="0"/>
              </a:rPr>
              <a:t> to learn more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26" y="273180"/>
            <a:ext cx="3544825" cy="1633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14" y="219074"/>
            <a:ext cx="1286242" cy="12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/>
            <a:r>
              <a:rPr lang="en-US" dirty="0" smtClean="0"/>
              <a:t>Ph.D. in Data Science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2057400"/>
            <a:ext cx="10210800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Join Harrisburg University as an Instructor, Mentor or Student</a:t>
            </a:r>
          </a:p>
          <a:p>
            <a:endParaRPr lang="en-US" sz="2800" dirty="0">
              <a:latin typeface="Microsoft PhagsPa" panose="020B0502040204020203" pitchFamily="34" charset="0"/>
            </a:endParaRPr>
          </a:p>
          <a:p>
            <a:r>
              <a:rPr lang="en-US" sz="2800" dirty="0" smtClean="0">
                <a:latin typeface="Microsoft PhagsPa" panose="020B0502040204020203" pitchFamily="34" charset="0"/>
              </a:rPr>
              <a:t>Doctoral program in data science launching September 2017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Developed </a:t>
            </a:r>
            <a:r>
              <a:rPr lang="en-US" sz="2800" dirty="0">
                <a:latin typeface="Microsoft PhagsPa" panose="020B0502040204020203" pitchFamily="34" charset="0"/>
              </a:rPr>
              <a:t>in partnership </a:t>
            </a:r>
            <a:r>
              <a:rPr lang="en-US" sz="2800" dirty="0" smtClean="0">
                <a:latin typeface="Microsoft PhagsPa" panose="020B0502040204020203" pitchFamily="34" charset="0"/>
              </a:rPr>
              <a:t>with businesses</a:t>
            </a:r>
          </a:p>
          <a:p>
            <a:endParaRPr lang="en-US" sz="2800" dirty="0" smtClean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Email </a:t>
            </a:r>
            <a:r>
              <a:rPr lang="en-US" sz="2800" dirty="0" smtClean="0">
                <a:latin typeface="Microsoft PhagsPa" panose="020B0502040204020203" pitchFamily="34" charset="0"/>
                <a:hlinkClick r:id="rId2"/>
              </a:rPr>
              <a:t>CONNECT@HarrisburgU.edu</a:t>
            </a:r>
            <a:r>
              <a:rPr lang="en-US" sz="2800" dirty="0" smtClean="0">
                <a:latin typeface="Microsoft PhagsPa" panose="020B0502040204020203" pitchFamily="34" charset="0"/>
              </a:rPr>
              <a:t> to learn more</a:t>
            </a: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 </a:t>
            </a:r>
            <a:endParaRPr lang="en-US" sz="2800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249923"/>
            <a:ext cx="3544825" cy="1633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14" y="219074"/>
            <a:ext cx="1286242" cy="12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Technology Center (GTC)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753600" cy="41910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Microsoft PhagsPa" panose="020B0502040204020203" pitchFamily="34" charset="0"/>
              </a:rPr>
              <a:t>Hands-on </a:t>
            </a:r>
            <a:r>
              <a:rPr lang="en-US" sz="2800" dirty="0">
                <a:latin typeface="Microsoft PhagsPa" panose="020B0502040204020203" pitchFamily="34" charset="0"/>
              </a:rPr>
              <a:t>(PAID) experience through grants, client based projects and subcontracted positions</a:t>
            </a:r>
          </a:p>
          <a:p>
            <a:pPr lvl="1"/>
            <a:r>
              <a:rPr lang="en-US" sz="2800" dirty="0">
                <a:latin typeface="Microsoft PhagsPa" panose="020B0502040204020203" pitchFamily="34" charset="0"/>
              </a:rPr>
              <a:t>Off Site GIS Lab:</a:t>
            </a:r>
          </a:p>
          <a:p>
            <a:pPr lvl="2"/>
            <a:r>
              <a:rPr lang="en-US" sz="2800" dirty="0">
                <a:latin typeface="Microsoft PhagsPa" panose="020B0502040204020203" pitchFamily="34" charset="0"/>
              </a:rPr>
              <a:t>PA DEP - Abandoned Mine Mapping Grant</a:t>
            </a:r>
          </a:p>
          <a:p>
            <a:pPr lvl="2"/>
            <a:r>
              <a:rPr lang="en-US" sz="2800" dirty="0">
                <a:latin typeface="Microsoft PhagsPa" panose="020B0502040204020203" pitchFamily="34" charset="0"/>
              </a:rPr>
              <a:t>PA American Water – Staff Augmentation</a:t>
            </a:r>
          </a:p>
          <a:p>
            <a:pPr lvl="2"/>
            <a:r>
              <a:rPr lang="en-US" sz="2800" dirty="0">
                <a:latin typeface="Microsoft PhagsPa" panose="020B0502040204020203" pitchFamily="34" charset="0"/>
              </a:rPr>
              <a:t>Tri-County Regional Planning Commission – Anderson Land Use Classification update</a:t>
            </a:r>
          </a:p>
          <a:p>
            <a:endParaRPr lang="en-US" sz="2800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Technology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753600" cy="4191000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latin typeface="Microsoft PhagsPa" panose="020B0502040204020203" pitchFamily="34" charset="0"/>
              </a:rPr>
              <a:t>Unique blend of Geospatial Technology, Application Development and Database Administration</a:t>
            </a:r>
          </a:p>
          <a:p>
            <a:pPr lvl="1"/>
            <a:r>
              <a:rPr lang="en-US" sz="2800" dirty="0">
                <a:latin typeface="Microsoft PhagsPa" panose="020B0502040204020203" pitchFamily="34" charset="0"/>
              </a:rPr>
              <a:t>Focused on Experiential learning: as many as 3,000 hours by graduation</a:t>
            </a:r>
          </a:p>
          <a:p>
            <a:pPr lvl="1"/>
            <a:r>
              <a:rPr lang="en-US" sz="2800" dirty="0">
                <a:latin typeface="Microsoft PhagsPa" panose="020B0502040204020203" pitchFamily="34" charset="0"/>
              </a:rPr>
              <a:t>Highly applied: Students are encouraged to work with external partners as much as </a:t>
            </a:r>
            <a:r>
              <a:rPr lang="en-US" sz="2800" dirty="0" smtClean="0">
                <a:latin typeface="Microsoft PhagsPa" panose="020B0502040204020203" pitchFamily="34" charset="0"/>
              </a:rPr>
              <a:t>possible</a:t>
            </a:r>
            <a:endParaRPr lang="en-US" sz="2800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175991"/>
            <a:ext cx="6704231" cy="887485"/>
          </a:xfrm>
        </p:spPr>
        <p:txBody>
          <a:bodyPr/>
          <a:lstStyle/>
          <a:p>
            <a:r>
              <a:rPr lang="en-US" b="1" dirty="0"/>
              <a:t>Types of Spatial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75" y="586564"/>
            <a:ext cx="4477162" cy="579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752600"/>
            <a:ext cx="61383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Technology Internships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753600" cy="4191000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latin typeface="Microsoft PhagsPa" panose="020B0502040204020203" pitchFamily="34" charset="0"/>
              </a:rPr>
              <a:t>9 credits of experiential learning.  Project 1 &amp; 2 as well as traditional internships</a:t>
            </a:r>
          </a:p>
          <a:p>
            <a:pPr lvl="2"/>
            <a:r>
              <a:rPr lang="en-US" sz="2800" dirty="0">
                <a:latin typeface="Microsoft PhagsPa" panose="020B0502040204020203" pitchFamily="34" charset="0"/>
              </a:rPr>
              <a:t>City of Harrisburg, Dauphin County, PA DCNR, </a:t>
            </a:r>
            <a:r>
              <a:rPr lang="en-US" sz="2800" dirty="0" err="1">
                <a:latin typeface="Microsoft PhagsPa" panose="020B0502040204020203" pitchFamily="34" charset="0"/>
              </a:rPr>
              <a:t>PennDOT</a:t>
            </a:r>
            <a:r>
              <a:rPr lang="en-US" sz="2800" dirty="0">
                <a:latin typeface="Microsoft PhagsPa" panose="020B0502040204020203" pitchFamily="34" charset="0"/>
              </a:rPr>
              <a:t>, TCRPC, PA Downtown Center, National Geospatial Intelligence Agency, Lower Allen Township, Capitol Area Transit, New Oxford Water Company, Skelly and Loy, etc.</a:t>
            </a:r>
          </a:p>
          <a:p>
            <a:pPr marL="45720" indent="0">
              <a:buNone/>
            </a:pPr>
            <a:endParaRPr lang="en-US" sz="2800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3" b="31715"/>
          <a:stretch/>
        </p:blipFill>
        <p:spPr>
          <a:xfrm>
            <a:off x="227012" y="228600"/>
            <a:ext cx="115062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5" y="1710242"/>
            <a:ext cx="1404257" cy="1404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3440" y="2079339"/>
            <a:ext cx="35940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200+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REGISTRATIONS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0" y="3233057"/>
            <a:ext cx="1404257" cy="14042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24610" y="3445583"/>
            <a:ext cx="33602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10 CORPORATE PARTNERS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34" y="4410810"/>
            <a:ext cx="1376338" cy="13763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16632" y="4784435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11 SPEAKERS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51" y="2385944"/>
            <a:ext cx="1365960" cy="13659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12772" y="3010141"/>
            <a:ext cx="32206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50+ CITY OFFICIALS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0" y="5015268"/>
            <a:ext cx="1286242" cy="12862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4610" y="5181159"/>
            <a:ext cx="36490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26 REPRESENTATIVES FROM EDUCATION</a:t>
            </a:r>
          </a:p>
        </p:txBody>
      </p:sp>
    </p:spTree>
    <p:extLst>
      <p:ext uri="{BB962C8B-B14F-4D97-AF65-F5344CB8AC3E}">
        <p14:creationId xmlns:p14="http://schemas.microsoft.com/office/powerpoint/2010/main" val="10626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at Harrisburg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753600" cy="4191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>
                <a:latin typeface="Microsoft PhagsPa" panose="020B0502040204020203" pitchFamily="34" charset="0"/>
              </a:rPr>
              <a:t>Harrisburg University has open positions within our Data Analytics degree Programs!</a:t>
            </a:r>
          </a:p>
          <a:p>
            <a:pPr lvl="0"/>
            <a:r>
              <a:rPr lang="en-US" sz="2800" dirty="0">
                <a:latin typeface="Microsoft PhagsPa" panose="020B0502040204020203" pitchFamily="34" charset="0"/>
              </a:rPr>
              <a:t>Full-Time Faculty </a:t>
            </a:r>
            <a:r>
              <a:rPr lang="en-US" sz="2800" dirty="0" smtClean="0">
                <a:latin typeface="Microsoft PhagsPa" panose="020B0502040204020203" pitchFamily="34" charset="0"/>
              </a:rPr>
              <a:t>Positions</a:t>
            </a:r>
            <a:endParaRPr lang="en-US" sz="2800" dirty="0">
              <a:latin typeface="Microsoft PhagsPa" panose="020B0502040204020203" pitchFamily="34" charset="0"/>
            </a:endParaRPr>
          </a:p>
          <a:p>
            <a:pPr lvl="0"/>
            <a:r>
              <a:rPr lang="en-US" sz="2800" dirty="0">
                <a:latin typeface="Microsoft PhagsPa" panose="020B0502040204020203" pitchFamily="34" charset="0"/>
              </a:rPr>
              <a:t>Corporate Faculty </a:t>
            </a:r>
            <a:r>
              <a:rPr lang="en-US" sz="2800" dirty="0" smtClean="0">
                <a:latin typeface="Microsoft PhagsPa" panose="020B0502040204020203" pitchFamily="34" charset="0"/>
              </a:rPr>
              <a:t>Positions</a:t>
            </a:r>
            <a:endParaRPr lang="en-US" sz="28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For </a:t>
            </a:r>
            <a:r>
              <a:rPr lang="en-US" sz="2800" dirty="0">
                <a:latin typeface="Microsoft PhagsPa" panose="020B0502040204020203" pitchFamily="34" charset="0"/>
              </a:rPr>
              <a:t>more info: contact Erin Hill @ 717-901-5130 or </a:t>
            </a:r>
            <a:r>
              <a:rPr lang="en-US" sz="2800" u="sng" dirty="0">
                <a:latin typeface="Microsoft PhagsPa" panose="020B0502040204020203" pitchFamily="34" charset="0"/>
                <a:hlinkClick r:id="rId2"/>
              </a:rPr>
              <a:t>ehill@harrisburgu.edu</a:t>
            </a:r>
            <a:r>
              <a:rPr lang="en-US" sz="2800" dirty="0">
                <a:latin typeface="Microsoft PhagsPa" panose="020B0502040204020203" pitchFamily="34" charset="0"/>
              </a:rPr>
              <a:t>	</a:t>
            </a:r>
          </a:p>
          <a:p>
            <a:pPr marL="45720" indent="0">
              <a:buNone/>
            </a:pPr>
            <a:endParaRPr lang="en-US" sz="2800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  <p:pic>
        <p:nvPicPr>
          <p:cNvPr id="1026" name="Picture 2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2" y="227541"/>
            <a:ext cx="1571441" cy="157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494771"/>
            <a:ext cx="10479025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Job Openings – Faculty Needed with Strengths 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600200"/>
            <a:ext cx="9982200" cy="488650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latin typeface="Microsoft PhagsPa" panose="020B0502040204020203" pitchFamily="34" charset="0"/>
              </a:rPr>
              <a:t>Management</a:t>
            </a:r>
          </a:p>
          <a:p>
            <a:pPr lvl="0"/>
            <a:r>
              <a:rPr lang="en-US" sz="3600" dirty="0" err="1" smtClean="0">
                <a:latin typeface="Microsoft PhagsPa" panose="020B0502040204020203" pitchFamily="34" charset="0"/>
              </a:rPr>
              <a:t>eBusiness</a:t>
            </a:r>
            <a:r>
              <a:rPr lang="en-US" sz="3600" dirty="0" smtClean="0">
                <a:latin typeface="Microsoft PhagsPa" panose="020B0502040204020203" pitchFamily="34" charset="0"/>
              </a:rPr>
              <a:t> Strategy</a:t>
            </a:r>
          </a:p>
          <a:p>
            <a:pPr lvl="0"/>
            <a:r>
              <a:rPr lang="en-US" sz="3600" dirty="0" smtClean="0">
                <a:latin typeface="Microsoft PhagsPa" panose="020B0502040204020203" pitchFamily="34" charset="0"/>
              </a:rPr>
              <a:t>Business Analysis &amp; Design</a:t>
            </a:r>
          </a:p>
          <a:p>
            <a:pPr lvl="0"/>
            <a:r>
              <a:rPr lang="en-US" sz="3600" dirty="0" smtClean="0">
                <a:latin typeface="Microsoft PhagsPa" panose="020B0502040204020203" pitchFamily="34" charset="0"/>
              </a:rPr>
              <a:t>Information Systems &amp; Systems Engineering</a:t>
            </a:r>
          </a:p>
          <a:p>
            <a:pPr lvl="0"/>
            <a:r>
              <a:rPr lang="en-US" sz="3600" dirty="0" smtClean="0">
                <a:latin typeface="Microsoft PhagsPa" panose="020B0502040204020203" pitchFamily="34" charset="0"/>
              </a:rPr>
              <a:t>Entrepreneurship</a:t>
            </a:r>
            <a:endParaRPr lang="en-US" sz="36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endParaRPr lang="en-US" sz="2800" dirty="0">
              <a:latin typeface="Microsoft PhagsP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  <p:pic>
        <p:nvPicPr>
          <p:cNvPr id="5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91" y="1524000"/>
            <a:ext cx="1571441" cy="157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972800" cy="1066800"/>
          </a:xfrm>
        </p:spPr>
        <p:txBody>
          <a:bodyPr/>
          <a:lstStyle/>
          <a:p>
            <a:r>
              <a:rPr lang="en-US" dirty="0" smtClean="0"/>
              <a:t>Working at HU: Corporate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753600" cy="4191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>
                <a:latin typeface="Microsoft PhagsPa" panose="020B0502040204020203" pitchFamily="34" charset="0"/>
              </a:rPr>
              <a:t>Join our Data Analytics Corporate Faculty!!</a:t>
            </a: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Retain </a:t>
            </a:r>
            <a:r>
              <a:rPr lang="en-US" sz="2800" dirty="0">
                <a:latin typeface="Microsoft PhagsPa" panose="020B0502040204020203" pitchFamily="34" charset="0"/>
              </a:rPr>
              <a:t>an industry position while enriching students’ minds by teaching an Analytics course every semester or </a:t>
            </a:r>
            <a:r>
              <a:rPr lang="en-US" sz="2800" dirty="0" smtClean="0">
                <a:latin typeface="Microsoft PhagsPa" panose="020B0502040204020203" pitchFamily="34" charset="0"/>
              </a:rPr>
              <a:t>two</a:t>
            </a:r>
            <a:endParaRPr lang="en-US" sz="28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endParaRPr lang="en-US" sz="28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For </a:t>
            </a:r>
            <a:r>
              <a:rPr lang="en-US" sz="2800" dirty="0">
                <a:latin typeface="Microsoft PhagsPa" panose="020B0502040204020203" pitchFamily="34" charset="0"/>
              </a:rPr>
              <a:t>more info: contact Erin Hill @ 717-901-5130 or </a:t>
            </a:r>
            <a:r>
              <a:rPr lang="en-US" sz="2800" u="sng" dirty="0">
                <a:latin typeface="Microsoft PhagsPa" panose="020B0502040204020203" pitchFamily="34" charset="0"/>
                <a:hlinkClick r:id="rId2"/>
              </a:rPr>
              <a:t>ehill@harrisburgu.edu</a:t>
            </a:r>
            <a:endParaRPr lang="en-US" sz="28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endParaRPr lang="en-US" sz="2800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  <p:pic>
        <p:nvPicPr>
          <p:cNvPr id="6" name="Picture 2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533400"/>
            <a:ext cx="1571441" cy="157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972800" cy="1066800"/>
          </a:xfrm>
        </p:spPr>
        <p:txBody>
          <a:bodyPr/>
          <a:lstStyle/>
          <a:p>
            <a:r>
              <a:rPr lang="en-US" dirty="0" smtClean="0"/>
              <a:t>Working at HU: MEBA Degree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10134600" cy="41910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800" dirty="0">
                <a:latin typeface="Microsoft PhagsPa" panose="020B0502040204020203" pitchFamily="34" charset="0"/>
              </a:rPr>
              <a:t>Join our </a:t>
            </a:r>
            <a:r>
              <a:rPr lang="en-US" sz="2800" dirty="0" smtClean="0">
                <a:latin typeface="Microsoft PhagsPa" panose="020B0502040204020203" pitchFamily="34" charset="0"/>
              </a:rPr>
              <a:t>Management &amp; </a:t>
            </a:r>
            <a:r>
              <a:rPr lang="en-US" sz="2800" dirty="0" err="1" smtClean="0">
                <a:latin typeface="Microsoft PhagsPa" panose="020B0502040204020203" pitchFamily="34" charset="0"/>
              </a:rPr>
              <a:t>eBusiness</a:t>
            </a:r>
            <a:r>
              <a:rPr lang="en-US" sz="2800" dirty="0" smtClean="0">
                <a:latin typeface="Microsoft PhagsPa" panose="020B0502040204020203" pitchFamily="34" charset="0"/>
              </a:rPr>
              <a:t> (MEBA) Degree Program!!</a:t>
            </a:r>
            <a:endParaRPr lang="en-US" sz="28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Teaching strengths in the following areas are welcome: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Unstructured Data Analysis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Machine Learning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Data Algorithms</a:t>
            </a:r>
            <a:endParaRPr lang="en-US" sz="28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endParaRPr lang="en-US" sz="28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For </a:t>
            </a:r>
            <a:r>
              <a:rPr lang="en-US" sz="2800" dirty="0">
                <a:latin typeface="Microsoft PhagsPa" panose="020B0502040204020203" pitchFamily="34" charset="0"/>
              </a:rPr>
              <a:t>more info: contact Erin Hill </a:t>
            </a:r>
            <a:endParaRPr lang="en-US" sz="2800" dirty="0" smtClean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@ </a:t>
            </a:r>
            <a:r>
              <a:rPr lang="en-US" sz="2800" dirty="0">
                <a:latin typeface="Microsoft PhagsPa" panose="020B0502040204020203" pitchFamily="34" charset="0"/>
              </a:rPr>
              <a:t>717-901-5130 or </a:t>
            </a:r>
            <a:r>
              <a:rPr lang="en-US" sz="2800" u="sng" dirty="0">
                <a:latin typeface="Microsoft PhagsPa" panose="020B0502040204020203" pitchFamily="34" charset="0"/>
                <a:hlinkClick r:id="rId2"/>
              </a:rPr>
              <a:t>ehill@harrisburgu.edu</a:t>
            </a:r>
            <a:endParaRPr lang="en-US" sz="28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endParaRPr lang="en-US" sz="2800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  <p:pic>
        <p:nvPicPr>
          <p:cNvPr id="6" name="Picture 2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2" y="227541"/>
            <a:ext cx="1571441" cy="157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972800" cy="1066800"/>
          </a:xfrm>
        </p:spPr>
        <p:txBody>
          <a:bodyPr/>
          <a:lstStyle/>
          <a:p>
            <a:r>
              <a:rPr lang="en-US" dirty="0" smtClean="0"/>
              <a:t>Working at HU: Project Management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8610600" cy="47244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2800" dirty="0">
                <a:latin typeface="Microsoft PhagsPa" panose="020B0502040204020203" pitchFamily="34" charset="0"/>
              </a:rPr>
              <a:t>Join our </a:t>
            </a:r>
            <a:r>
              <a:rPr lang="en-US" sz="2800" dirty="0" smtClean="0">
                <a:latin typeface="Microsoft PhagsPa" panose="020B0502040204020203" pitchFamily="34" charset="0"/>
              </a:rPr>
              <a:t>Project Management Graduate Degree Program!!</a:t>
            </a:r>
          </a:p>
          <a:p>
            <a:pPr marL="45720" indent="0">
              <a:buNone/>
            </a:pPr>
            <a:endParaRPr lang="en-US" sz="28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Teaching strengths in the following areas are welcome: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Fundamentals of Project Management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Agile Project Management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Contracting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Risk / Quality Management</a:t>
            </a:r>
            <a:endParaRPr lang="en-US" sz="28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endParaRPr lang="en-US" sz="28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latin typeface="Microsoft PhagsPa" panose="020B0502040204020203" pitchFamily="34" charset="0"/>
              </a:rPr>
              <a:t>For </a:t>
            </a:r>
            <a:r>
              <a:rPr lang="en-US" sz="2800" dirty="0">
                <a:latin typeface="Microsoft PhagsPa" panose="020B0502040204020203" pitchFamily="34" charset="0"/>
              </a:rPr>
              <a:t>more info: contact Erin Hill @ 717-901-5130 or </a:t>
            </a:r>
            <a:r>
              <a:rPr lang="en-US" sz="2800" u="sng" dirty="0">
                <a:latin typeface="Microsoft PhagsPa" panose="020B0502040204020203" pitchFamily="34" charset="0"/>
                <a:hlinkClick r:id="rId2"/>
              </a:rPr>
              <a:t>ehill@harrisburgu.edu</a:t>
            </a:r>
            <a:endParaRPr lang="en-US" sz="2800" dirty="0">
              <a:latin typeface="Microsoft PhagsPa" panose="020B0502040204020203" pitchFamily="34" charset="0"/>
            </a:endParaRPr>
          </a:p>
          <a:p>
            <a:pPr marL="45720" indent="0">
              <a:buNone/>
            </a:pPr>
            <a:endParaRPr lang="en-US" sz="2800" dirty="0">
              <a:latin typeface="Microsoft PhagsP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5081554"/>
            <a:ext cx="3544825" cy="1633754"/>
          </a:xfrm>
          <a:prstGeom prst="rect">
            <a:avLst/>
          </a:prstGeom>
        </p:spPr>
      </p:pic>
      <p:pic>
        <p:nvPicPr>
          <p:cNvPr id="6" name="Picture 2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1883735"/>
            <a:ext cx="1571441" cy="157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3" b="44666"/>
          <a:stretch/>
        </p:blipFill>
        <p:spPr>
          <a:xfrm>
            <a:off x="227012" y="228600"/>
            <a:ext cx="11506200" cy="53340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802102"/>
              </p:ext>
            </p:extLst>
          </p:nvPr>
        </p:nvGraphicFramePr>
        <p:xfrm>
          <a:off x="1141412" y="990600"/>
          <a:ext cx="9677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93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4445" r="2582" b="13333"/>
          <a:stretch/>
        </p:blipFill>
        <p:spPr>
          <a:xfrm>
            <a:off x="1065212" y="78236"/>
            <a:ext cx="9753600" cy="66217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3612" y="152400"/>
            <a:ext cx="3962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9812" y="257145"/>
            <a:ext cx="3733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b="1" dirty="0" smtClean="0">
                <a:latin typeface="Microsoft PhagsPa" panose="020B0502040204020203" pitchFamily="34" charset="0"/>
              </a:rPr>
              <a:t>Registration by zip code (US)</a:t>
            </a:r>
            <a:endParaRPr lang="en-US" sz="2000" b="1" dirty="0" smtClean="0"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4638" r="2981" b="3141"/>
          <a:stretch/>
        </p:blipFill>
        <p:spPr>
          <a:xfrm>
            <a:off x="1370012" y="-2456"/>
            <a:ext cx="8946805" cy="6812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6012" y="76200"/>
            <a:ext cx="3962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0312" y="219045"/>
            <a:ext cx="3733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b="1" dirty="0" smtClean="0">
                <a:latin typeface="Microsoft PhagsPa" panose="020B0502040204020203" pitchFamily="34" charset="0"/>
              </a:rPr>
              <a:t>Registration by zip code (PA)</a:t>
            </a:r>
            <a:endParaRPr lang="en-US" sz="2000" b="1" dirty="0" smtClean="0"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04800"/>
            <a:ext cx="10058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Harrisburg University of Science and Technology:</a:t>
            </a:r>
            <a:br>
              <a:rPr lang="en-US" dirty="0" smtClean="0"/>
            </a:br>
            <a:r>
              <a:rPr lang="en-US" dirty="0" smtClean="0"/>
              <a:t>Centers &amp; Institutes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412" y="1524000"/>
            <a:ext cx="71628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icrosoft PhagsPa" panose="020B0502040204020203" pitchFamily="34" charset="0"/>
              </a:rPr>
              <a:t>Analytics Institute (AI)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Geospatial Technology Center (GTC)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The Government Technology Institute (GTI)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The Security Center of Excellence (SCE)</a:t>
            </a:r>
          </a:p>
          <a:p>
            <a:r>
              <a:rPr lang="en-US" sz="2800" dirty="0">
                <a:latin typeface="Microsoft PhagsPa" panose="020B0502040204020203" pitchFamily="34" charset="0"/>
              </a:rPr>
              <a:t>Center for Advanced Entertainment and Learning Technologies (CAELT</a:t>
            </a:r>
            <a:r>
              <a:rPr lang="en-US" sz="2800" dirty="0" smtClean="0">
                <a:latin typeface="Microsoft PhagsPa" panose="020B0502040204020203" pitchFamily="34" charset="0"/>
              </a:rPr>
              <a:t>)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The Agile Lean Center (ALC)</a:t>
            </a:r>
            <a:endParaRPr lang="en-US" sz="2800" dirty="0">
              <a:latin typeface="Microsoft PhagsPa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1524000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71" y="149323"/>
            <a:ext cx="9411494" cy="2580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224" y="2832557"/>
            <a:ext cx="105156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 smtClean="0">
                <a:latin typeface="Microsoft PhagsPa" panose="020B0502040204020203" pitchFamily="34" charset="0"/>
              </a:rPr>
              <a:t>Save the Date! </a:t>
            </a:r>
          </a:p>
          <a:p>
            <a:r>
              <a:rPr lang="en-US" sz="2800" b="1" dirty="0">
                <a:latin typeface="Microsoft PhagsPa" panose="020B0502040204020203" pitchFamily="34" charset="0"/>
              </a:rPr>
              <a:t>	</a:t>
            </a:r>
            <a:r>
              <a:rPr lang="en-US" sz="2800" dirty="0" smtClean="0">
                <a:latin typeface="Microsoft PhagsPa" panose="020B0502040204020203" pitchFamily="34" charset="0"/>
              </a:rPr>
              <a:t>Part I: Sept. 28</a:t>
            </a:r>
            <a:r>
              <a:rPr lang="en-US" sz="2800" baseline="30000" dirty="0" smtClean="0">
                <a:latin typeface="Microsoft PhagsPa" panose="020B0502040204020203" pitchFamily="34" charset="0"/>
              </a:rPr>
              <a:t>th</a:t>
            </a:r>
            <a:r>
              <a:rPr lang="en-US" sz="2800" dirty="0" smtClean="0">
                <a:latin typeface="Microsoft PhagsPa" panose="020B0502040204020203" pitchFamily="34" charset="0"/>
              </a:rPr>
              <a:t> – Oct. 1</a:t>
            </a:r>
            <a:r>
              <a:rPr lang="en-US" sz="2800" baseline="30000" dirty="0" smtClean="0">
                <a:latin typeface="Microsoft PhagsPa" panose="020B0502040204020203" pitchFamily="34" charset="0"/>
              </a:rPr>
              <a:t>st</a:t>
            </a:r>
            <a:r>
              <a:rPr lang="en-US" sz="2800" dirty="0" smtClean="0">
                <a:latin typeface="Microsoft PhagsPa" panose="020B0502040204020203" pitchFamily="34" charset="0"/>
              </a:rPr>
              <a:t> </a:t>
            </a:r>
          </a:p>
          <a:p>
            <a:r>
              <a:rPr lang="en-US" sz="2800" dirty="0" smtClean="0">
                <a:latin typeface="Microsoft PhagsPa" panose="020B0502040204020203" pitchFamily="34" charset="0"/>
              </a:rPr>
              <a:t>	Part II: Nov. 4</a:t>
            </a:r>
            <a:r>
              <a:rPr lang="en-US" sz="2800" baseline="30000" dirty="0" smtClean="0">
                <a:latin typeface="Microsoft PhagsPa" panose="020B0502040204020203" pitchFamily="34" charset="0"/>
              </a:rPr>
              <a:t>th</a:t>
            </a:r>
            <a:r>
              <a:rPr lang="en-US" sz="2800" dirty="0" smtClean="0">
                <a:latin typeface="Microsoft PhagsPa" panose="020B0502040204020203" pitchFamily="34" charset="0"/>
              </a:rPr>
              <a:t> </a:t>
            </a:r>
            <a:endParaRPr lang="en-US" sz="2800" dirty="0">
              <a:latin typeface="Microsoft PhagsPa" panose="020B0502040204020203" pitchFamily="34" charset="0"/>
            </a:endParaRPr>
          </a:p>
          <a:p>
            <a:endParaRPr lang="en-US" sz="2800" dirty="0" smtClean="0">
              <a:latin typeface="Microsoft PhagsPa" panose="020B0502040204020203" pitchFamily="34" charset="0"/>
            </a:endParaRPr>
          </a:p>
          <a:p>
            <a:r>
              <a:rPr lang="en-US" sz="2800" b="1" dirty="0" smtClean="0">
                <a:latin typeface="Microsoft PhagsPa" panose="020B0502040204020203" pitchFamily="34" charset="0"/>
              </a:rPr>
              <a:t>Register now to stay updated</a:t>
            </a:r>
            <a:r>
              <a:rPr lang="en-US" sz="2800" dirty="0" smtClean="0">
                <a:latin typeface="Microsoft PhagsPa" panose="020B0502040204020203" pitchFamily="34" charset="0"/>
              </a:rPr>
              <a:t>: </a:t>
            </a:r>
            <a:r>
              <a:rPr lang="en-US" sz="2800" dirty="0" smtClean="0">
                <a:latin typeface="Microsoft PhagsPa" panose="020B0502040204020203" pitchFamily="34" charset="0"/>
                <a:hlinkClick r:id="rId3"/>
              </a:rPr>
              <a:t>www.code4pa.tech</a:t>
            </a:r>
            <a:r>
              <a:rPr lang="en-US" sz="2800" dirty="0" smtClean="0">
                <a:latin typeface="Microsoft PhagsPa" panose="020B0502040204020203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5181600"/>
            <a:ext cx="9049501" cy="15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304800"/>
            <a:ext cx="11201400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.potx" id="{EB0D3B34-B7D6-4C45-8EC6-74593BA23307}" vid="{3C7E45A4-4E96-419A-A06F-C7909FE41FBD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FF1070-8794-47AC-90B7-1F2E078096F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40262f94-9f35-4ac3-9a90-690165a166b7"/>
    <ds:schemaRef ds:uri="a4f35948-e619-41b3-aa29-22878b09cfd2"/>
  </ds:schemaRefs>
</ds:datastoreItem>
</file>

<file path=customXml/itemProps2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2529</TotalTime>
  <Words>911</Words>
  <Application>Microsoft Office PowerPoint</Application>
  <PresentationFormat>Custom</PresentationFormat>
  <Paragraphs>129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Rounded MT Bold</vt:lpstr>
      <vt:lpstr>Century Gothic</vt:lpstr>
      <vt:lpstr>Microsoft Himalaya</vt:lpstr>
      <vt:lpstr>Microsoft PhagsPa</vt:lpstr>
      <vt:lpstr>Palatino Linotype</vt:lpstr>
      <vt:lpstr>Business strategy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Harrisburg University of Science and Technology: Centers &amp; Institutes</vt:lpstr>
      <vt:lpstr>PowerPoint Presentation</vt:lpstr>
      <vt:lpstr>PowerPoint Presentation</vt:lpstr>
      <vt:lpstr>Agile Lean Summit</vt:lpstr>
      <vt:lpstr>Agile Lean Summit</vt:lpstr>
      <vt:lpstr>Agile Lean Summit</vt:lpstr>
      <vt:lpstr>Agile Lean Summit</vt:lpstr>
      <vt:lpstr>PowerPoint Presentation</vt:lpstr>
      <vt:lpstr>Government Technology Institute Sponsors</vt:lpstr>
      <vt:lpstr>PowerPoint Presentation</vt:lpstr>
      <vt:lpstr>Security Center of Excellence Sponsors</vt:lpstr>
      <vt:lpstr>Master of Science in Information Systems Engineering and Management (ISEM)</vt:lpstr>
      <vt:lpstr>Master of Science in Information Systems Engineering and Management (ISEM)</vt:lpstr>
      <vt:lpstr>Bachelor of Science in Analytics Program (ANLY)</vt:lpstr>
      <vt:lpstr>Informatics (HIMS) Certificate </vt:lpstr>
      <vt:lpstr>5 year BS-MS Analytics Program</vt:lpstr>
      <vt:lpstr>M.S. Degree in Analytics</vt:lpstr>
      <vt:lpstr>Ph.D. in Data Science</vt:lpstr>
      <vt:lpstr>Ph.D. in Data Science </vt:lpstr>
      <vt:lpstr>Geospatial Technology Center (GTC)</vt:lpstr>
      <vt:lpstr>Geospatial Technology Program</vt:lpstr>
      <vt:lpstr>Types of Spatial Analysis</vt:lpstr>
      <vt:lpstr>Geospatial Technology Internships</vt:lpstr>
      <vt:lpstr>Working at Harrisburg University</vt:lpstr>
      <vt:lpstr>Job Openings – Faculty Needed with Strengths In:</vt:lpstr>
      <vt:lpstr>Working at HU: Corporate Faculty</vt:lpstr>
      <vt:lpstr>Working at HU: MEBA Degree Faculty</vt:lpstr>
      <vt:lpstr>Working at HU: Project Management Faculty</vt:lpstr>
    </vt:vector>
  </TitlesOfParts>
  <Company>Harrisburg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Harrisburg University  of Science and Technology</dc:title>
  <dc:creator>Lauren Lewis</dc:creator>
  <cp:lastModifiedBy>Lauren Lewis</cp:lastModifiedBy>
  <cp:revision>43</cp:revision>
  <dcterms:created xsi:type="dcterms:W3CDTF">2017-02-23T16:19:45Z</dcterms:created>
  <dcterms:modified xsi:type="dcterms:W3CDTF">2017-04-17T20:19:38Z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